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47" r:id="rId2"/>
    <p:sldId id="593" r:id="rId3"/>
    <p:sldId id="577" r:id="rId4"/>
    <p:sldId id="579" r:id="rId5"/>
    <p:sldId id="580" r:id="rId6"/>
    <p:sldId id="581" r:id="rId7"/>
    <p:sldId id="582" r:id="rId8"/>
    <p:sldId id="583" r:id="rId9"/>
    <p:sldId id="558" r:id="rId10"/>
    <p:sldId id="575" r:id="rId11"/>
    <p:sldId id="573" r:id="rId12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Post" initials="R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8A8A8"/>
    <a:srgbClr val="FFFFFF"/>
    <a:srgbClr val="49678F"/>
    <a:srgbClr val="99CCFF"/>
    <a:srgbClr val="CCECFF"/>
    <a:srgbClr val="040C40"/>
    <a:srgbClr val="040C3F"/>
    <a:srgbClr val="001D3B"/>
    <a:srgbClr val="4E7AA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03" autoAdjust="0"/>
    <p:restoredTop sz="97955" autoAdjust="0"/>
  </p:normalViewPr>
  <p:slideViewPr>
    <p:cSldViewPr snapToGrid="0">
      <p:cViewPr>
        <p:scale>
          <a:sx n="70" d="100"/>
          <a:sy n="70" d="100"/>
        </p:scale>
        <p:origin x="-1380" y="-144"/>
      </p:cViewPr>
      <p:guideLst>
        <p:guide orient="horz" pos="3045"/>
        <p:guide orient="horz" pos="3435"/>
        <p:guide orient="horz" pos="1147"/>
        <p:guide orient="horz" pos="369"/>
        <p:guide pos="4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166" y="-204"/>
      </p:cViewPr>
      <p:guideLst>
        <p:guide orient="horz" pos="2909"/>
        <p:guide pos="21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05620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0" tIns="45756" rIns="91510" bIns="4575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6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GB" dirty="0">
              <a:latin typeface="Calibri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8580" y="1"/>
            <a:ext cx="3005620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0" tIns="45756" rIns="91510" bIns="4575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6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GB" dirty="0">
              <a:latin typeface="Calibri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0942"/>
            <a:ext cx="3005620" cy="4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0" tIns="45756" rIns="91510" bIns="4575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6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GB" dirty="0">
              <a:latin typeface="Calibri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8580" y="8770942"/>
            <a:ext cx="3005620" cy="4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0" tIns="45756" rIns="91510" bIns="4575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6" charset="0"/>
                <a:ea typeface="ＭＳ Ｐゴシック" pitchFamily="36" charset="-128"/>
              </a:defRPr>
            </a:lvl1pPr>
          </a:lstStyle>
          <a:p>
            <a:pPr>
              <a:defRPr/>
            </a:pPr>
            <a:fld id="{55AEEBED-94D1-4612-9C36-B3BF3D29FBDB}" type="slidenum">
              <a:rPr lang="en-GB">
                <a:latin typeface="Calibri"/>
              </a:rPr>
              <a:pPr>
                <a:defRPr/>
              </a:pPr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9868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65313" y="627063"/>
            <a:ext cx="3311525" cy="2484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357" y="3293636"/>
            <a:ext cx="5160260" cy="514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0" tIns="45756" rIns="91510" bIns="45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846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236538" indent="-236538" algn="l" rtl="0" eaLnBrk="0" fontAlgn="base" hangingPunct="0">
      <a:spcBef>
        <a:spcPct val="30000"/>
      </a:spcBef>
      <a:spcAft>
        <a:spcPct val="0"/>
      </a:spcAft>
      <a:buClr>
        <a:srgbClr val="081F3B"/>
      </a:buClr>
      <a:buSzPct val="75000"/>
      <a:buFont typeface="Wingdings" pitchFamily="2" charset="2"/>
      <a:buChar char="v"/>
      <a:defRPr sz="1200" kern="1200">
        <a:solidFill>
          <a:schemeClr val="tx1"/>
        </a:solidFill>
        <a:latin typeface="+mj-lt"/>
        <a:ea typeface="ＭＳ Ｐゴシック" pitchFamily="80" charset="-128"/>
        <a:cs typeface="ＭＳ Ｐゴシック" pitchFamily="80" charset="-128"/>
      </a:defRPr>
    </a:lvl1pPr>
    <a:lvl2pPr marL="457200" indent="-220663" algn="l" rtl="0" eaLnBrk="0" fontAlgn="base" hangingPunct="0">
      <a:spcBef>
        <a:spcPct val="30000"/>
      </a:spcBef>
      <a:spcAft>
        <a:spcPct val="0"/>
      </a:spcAft>
      <a:buClr>
        <a:srgbClr val="081F3B"/>
      </a:buClr>
      <a:buSzPct val="75000"/>
      <a:buFont typeface="Wingdings" pitchFamily="2" charset="2"/>
      <a:buChar char="v"/>
      <a:defRPr sz="1200" kern="1200">
        <a:solidFill>
          <a:schemeClr val="tx1"/>
        </a:solidFill>
        <a:latin typeface="+mj-lt"/>
        <a:ea typeface="ＭＳ Ｐゴシック" pitchFamily="41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41" charset="0"/>
        <a:ea typeface="ＭＳ Ｐゴシック" pitchFamily="41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41" charset="0"/>
        <a:ea typeface="ＭＳ Ｐゴシック" pitchFamily="41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41" charset="0"/>
        <a:ea typeface="ＭＳ Ｐゴシック" pitchFamily="4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ga.org/documents/CUP_FacRe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8581" y="8770943"/>
            <a:ext cx="3005620" cy="4619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39" tIns="46220" rIns="92439" bIns="46220"/>
          <a:lstStyle/>
          <a:p>
            <a:fld id="{F0163204-89C0-4C0C-B6ED-5614F190F29C}" type="slidenum">
              <a:rPr lang="en-GB">
                <a:latin typeface="Calibri"/>
              </a:rPr>
              <a:pPr/>
              <a:t>1</a:t>
            </a:fld>
            <a:endParaRPr lang="en-GB" dirty="0">
              <a:latin typeface="Calibri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1687" cy="3460750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78" tIns="45738" rIns="91478" bIns="45738"/>
          <a:lstStyle/>
          <a:p>
            <a:endParaRPr lang="en-US" dirty="0" smtClean="0">
              <a:latin typeface="Calibri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183" y="8769511"/>
            <a:ext cx="3005448" cy="4618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fld id="{2C812EE0-25A5-4AF8-BEA2-7AFF01B5C43B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700088"/>
            <a:ext cx="4598988" cy="3449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306" y="4386344"/>
            <a:ext cx="5087593" cy="4154646"/>
          </a:xfrm>
          <a:noFill/>
        </p:spPr>
        <p:txBody>
          <a:bodyPr/>
          <a:lstStyle/>
          <a:p>
            <a:endParaRPr lang="en-US" dirty="0">
              <a:latin typeface="Times" pitchFamily="-28" charset="0"/>
              <a:ea typeface="ＭＳ Ｐゴシック" pitchFamily="-28" charset="-128"/>
              <a:cs typeface="ＭＳ Ｐゴシック" pitchFamily="-2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FBB41378-8E68-4224-B5D0-BBFB346C7FAF}" type="slidenum">
              <a:rPr lang="en-GB">
                <a:latin typeface="Calibri" pitchFamily="34" charset="0"/>
              </a:rPr>
              <a:pPr/>
              <a:t>8</a:t>
            </a:fld>
            <a:endParaRPr lang="en-GB">
              <a:latin typeface="Calibri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3738"/>
            <a:ext cx="4613275" cy="34607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6813" y="4395788"/>
            <a:ext cx="4613275" cy="414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/>
          <a:lstStyle/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en-US" altLang="zh-CN" sz="1800" b="1" dirty="0" smtClean="0">
                <a:solidFill>
                  <a:srgbClr val="966432"/>
                </a:solidFill>
                <a:ea typeface="SimSun" pitchFamily="2" charset="-122"/>
              </a:rPr>
              <a:t>Fees</a:t>
            </a: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endParaRPr lang="en-US" altLang="zh-CN" sz="500" b="1" dirty="0" smtClean="0">
              <a:solidFill>
                <a:srgbClr val="966432"/>
              </a:solidFill>
              <a:ea typeface="SimSun" pitchFamily="2" charset="-122"/>
            </a:endParaRPr>
          </a:p>
          <a:p>
            <a:pPr>
              <a:buClr>
                <a:schemeClr val="bg1"/>
              </a:buClr>
            </a:pPr>
            <a:r>
              <a:rPr lang="en-US" altLang="zh-CN" b="1" dirty="0" smtClean="0">
                <a:solidFill>
                  <a:srgbClr val="001933"/>
                </a:solidFill>
                <a:ea typeface="SimSun" pitchFamily="2" charset="-122"/>
              </a:rPr>
              <a:t>1. Definitive Application fee – up to US$10,000 depending on the size, to be credited towards the first premium payment</a:t>
            </a:r>
          </a:p>
          <a:p>
            <a:pPr>
              <a:buClr>
                <a:schemeClr val="bg1"/>
              </a:buClr>
            </a:pPr>
            <a:endParaRPr lang="en-US" altLang="zh-CN" sz="800" b="1" dirty="0" smtClean="0">
              <a:solidFill>
                <a:srgbClr val="001933"/>
              </a:solidFill>
              <a:ea typeface="SimSun" pitchFamily="2" charset="-122"/>
            </a:endParaRPr>
          </a:p>
          <a:p>
            <a:pPr>
              <a:buClr>
                <a:schemeClr val="bg1"/>
              </a:buClr>
            </a:pPr>
            <a:r>
              <a:rPr lang="en-US" altLang="zh-CN" b="1" dirty="0" smtClean="0">
                <a:solidFill>
                  <a:srgbClr val="001933"/>
                </a:solidFill>
                <a:ea typeface="SimSun" pitchFamily="2" charset="-122"/>
              </a:rPr>
              <a:t>2. Syndication fees – depending on the size, with a minimum of US$ 25,000. </a:t>
            </a:r>
          </a:p>
          <a:p>
            <a:pPr>
              <a:buClr>
                <a:schemeClr val="bg1"/>
              </a:buClr>
            </a:pPr>
            <a:r>
              <a:rPr lang="en-US" altLang="zh-CN" b="1" dirty="0" smtClean="0">
                <a:solidFill>
                  <a:srgbClr val="001933"/>
                </a:solidFill>
                <a:ea typeface="SimSun" pitchFamily="2" charset="-122"/>
              </a:rPr>
              <a:t>More information available at: </a:t>
            </a:r>
            <a:r>
              <a:rPr lang="en-US" altLang="zh-CN" sz="1100" b="1" dirty="0" smtClean="0">
                <a:solidFill>
                  <a:srgbClr val="001933"/>
                </a:solidFill>
                <a:ea typeface="SimSun" pitchFamily="2" charset="-122"/>
                <a:hlinkClick r:id="rId3"/>
              </a:rPr>
              <a:t>http://www.miga.org/documents/CUP_FacRe.pdf</a:t>
            </a:r>
            <a:r>
              <a:rPr lang="en-US" altLang="zh-CN" sz="1400" b="1" dirty="0" smtClean="0">
                <a:solidFill>
                  <a:srgbClr val="001933"/>
                </a:solidFill>
                <a:ea typeface="SimSun" pitchFamily="2" charset="-122"/>
              </a:rPr>
              <a:t>	</a:t>
            </a:r>
            <a:endParaRPr lang="en-US" sz="1400" b="1" dirty="0" smtClean="0">
              <a:solidFill>
                <a:srgbClr val="001933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988" y="585788"/>
            <a:ext cx="7696200" cy="577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588" y="1828800"/>
            <a:ext cx="3774545" cy="426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6068" y="1828800"/>
            <a:ext cx="3363912" cy="426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43500"/>
            <a:ext cx="5486400" cy="635000"/>
          </a:xfrm>
        </p:spPr>
        <p:txBody>
          <a:bodyPr anchor="ctr" anchorCtr="0"/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79588" y="865187"/>
            <a:ext cx="5486400" cy="3968751"/>
          </a:xfrm>
          <a:ln>
            <a:noFill/>
            <a:prstDash val="sysDot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585788"/>
            <a:ext cx="7696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0466" y="1820863"/>
            <a:ext cx="7653867" cy="41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762000" y="6499225"/>
            <a:ext cx="5489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1000" b="1" dirty="0">
                <a:solidFill>
                  <a:srgbClr val="040C40"/>
                </a:solidFill>
                <a:latin typeface="Calibri" pitchFamily="36" charset="0"/>
                <a:ea typeface="ＭＳ Ｐゴシック" pitchFamily="36" charset="-128"/>
              </a:rPr>
              <a:t>MULTILATERAL INVESTMENT GUARANTEE AGENCY  </a:t>
            </a:r>
            <a:r>
              <a:rPr lang="en-US" sz="1000" b="0" dirty="0">
                <a:solidFill>
                  <a:srgbClr val="040C40"/>
                </a:solidFill>
                <a:latin typeface="Calibri" pitchFamily="36" charset="0"/>
                <a:ea typeface="ＭＳ Ｐゴシック" pitchFamily="36" charset="-128"/>
              </a:rPr>
              <a:t>WORLD BANK GROUP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69300" y="6510179"/>
            <a:ext cx="3354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468DFFF-01C4-F646-B99E-3349872F7FAA}" type="slidenum">
              <a:rPr lang="en-US" sz="1000" b="1" smtClean="0">
                <a:solidFill>
                  <a:srgbClr val="040C40"/>
                </a:solidFill>
                <a:latin typeface="Calibri"/>
                <a:cs typeface="Calibri"/>
              </a:rPr>
              <a:pPr/>
              <a:t>‹#›</a:t>
            </a:fld>
            <a:endParaRPr lang="en-US" sz="1000" b="1" dirty="0">
              <a:solidFill>
                <a:srgbClr val="040C40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7" r:id="rId4"/>
    <p:sldLayoutId id="2147483661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81F3B"/>
          </a:solidFill>
          <a:latin typeface="Calibri"/>
          <a:ea typeface="ＭＳ Ｐゴシック" pitchFamily="80" charset="-128"/>
          <a:cs typeface="ＭＳ Ｐゴシック" pitchFamily="6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1F3B"/>
          </a:solidFill>
          <a:latin typeface="Calibri" pitchFamily="33" charset="0"/>
          <a:ea typeface="ＭＳ Ｐゴシック" pitchFamily="80" charset="-128"/>
          <a:cs typeface="ＭＳ Ｐゴシック" pitchFamily="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1F3B"/>
          </a:solidFill>
          <a:latin typeface="Calibri" pitchFamily="33" charset="0"/>
          <a:ea typeface="ＭＳ Ｐゴシック" pitchFamily="80" charset="-128"/>
          <a:cs typeface="ＭＳ Ｐゴシック" pitchFamily="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1F3B"/>
          </a:solidFill>
          <a:latin typeface="Calibri" pitchFamily="33" charset="0"/>
          <a:ea typeface="ＭＳ Ｐゴシック" pitchFamily="80" charset="-128"/>
          <a:cs typeface="ＭＳ Ｐゴシック" pitchFamily="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1F3B"/>
          </a:solidFill>
          <a:latin typeface="Calibri" pitchFamily="33" charset="0"/>
          <a:ea typeface="ＭＳ Ｐゴシック" pitchFamily="80" charset="-128"/>
          <a:cs typeface="ＭＳ Ｐゴシック" pitchFamily="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4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4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4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41" charset="0"/>
        </a:defRPr>
      </a:lvl9pPr>
    </p:titleStyle>
    <p:bodyStyle>
      <a:lvl1pPr marL="347663" indent="-347663" algn="l" rtl="0" eaLnBrk="1" fontAlgn="base" hangingPunct="1">
        <a:spcBef>
          <a:spcPct val="55000"/>
        </a:spcBef>
        <a:spcAft>
          <a:spcPct val="0"/>
        </a:spcAft>
        <a:buClr>
          <a:srgbClr val="09213D"/>
        </a:buClr>
        <a:buSzPct val="70000"/>
        <a:buFont typeface="Wingdings" pitchFamily="2" charset="2"/>
        <a:buChar char="u"/>
        <a:defRPr sz="1800" b="0" i="0">
          <a:solidFill>
            <a:srgbClr val="040C3F"/>
          </a:solidFill>
          <a:latin typeface="Calibri"/>
          <a:ea typeface="ＭＳ Ｐゴシック" pitchFamily="80" charset="-128"/>
          <a:cs typeface="Calibri"/>
        </a:defRPr>
      </a:lvl1pPr>
      <a:lvl2pPr marL="685800" indent="-223838" algn="l" rtl="0" eaLnBrk="1" fontAlgn="base" hangingPunct="1">
        <a:spcBef>
          <a:spcPct val="20000"/>
        </a:spcBef>
        <a:spcAft>
          <a:spcPct val="0"/>
        </a:spcAft>
        <a:buSzPct val="60000"/>
        <a:buFont typeface="Wingdings" charset="2"/>
        <a:buChar char="v"/>
        <a:defRPr sz="1400" b="0" i="0">
          <a:solidFill>
            <a:srgbClr val="000000"/>
          </a:solidFill>
          <a:latin typeface="Calibri"/>
          <a:ea typeface="ＭＳ Ｐゴシック" pitchFamily="41" charset="-128"/>
          <a:cs typeface="Calibri"/>
        </a:defRPr>
      </a:lvl2pPr>
      <a:lvl3pPr marL="16637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Char char="•"/>
        <a:defRPr sz="1600">
          <a:solidFill>
            <a:srgbClr val="000000"/>
          </a:solidFill>
          <a:latin typeface="+mn-lt"/>
          <a:ea typeface="ＭＳ Ｐゴシック" pitchFamily="41" charset="-128"/>
        </a:defRPr>
      </a:lvl3pPr>
      <a:lvl4pPr marL="20066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Char char="–"/>
        <a:defRPr sz="1600">
          <a:solidFill>
            <a:srgbClr val="000000"/>
          </a:solidFill>
          <a:latin typeface="+mn-lt"/>
          <a:ea typeface="ＭＳ Ｐゴシック" pitchFamily="41" charset="-128"/>
        </a:defRPr>
      </a:lvl4pPr>
      <a:lvl5pPr marL="23495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Char char="»"/>
        <a:defRPr sz="1600">
          <a:solidFill>
            <a:srgbClr val="000000"/>
          </a:solidFill>
          <a:latin typeface="+mn-lt"/>
          <a:ea typeface="ＭＳ Ｐゴシック" pitchFamily="41" charset="-128"/>
        </a:defRPr>
      </a:lvl5pPr>
      <a:lvl6pPr marL="28067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Char char="»"/>
        <a:defRPr sz="1600">
          <a:solidFill>
            <a:schemeClr val="bg1"/>
          </a:solidFill>
          <a:latin typeface="+mn-lt"/>
          <a:ea typeface="ＭＳ Ｐゴシック" pitchFamily="41" charset="-128"/>
        </a:defRPr>
      </a:lvl6pPr>
      <a:lvl7pPr marL="32639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Char char="»"/>
        <a:defRPr sz="1600">
          <a:solidFill>
            <a:schemeClr val="bg1"/>
          </a:solidFill>
          <a:latin typeface="+mn-lt"/>
          <a:ea typeface="ＭＳ Ｐゴシック" pitchFamily="41" charset="-128"/>
        </a:defRPr>
      </a:lvl7pPr>
      <a:lvl8pPr marL="37211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Char char="»"/>
        <a:defRPr sz="1600">
          <a:solidFill>
            <a:schemeClr val="bg1"/>
          </a:solidFill>
          <a:latin typeface="+mn-lt"/>
          <a:ea typeface="ＭＳ Ｐゴシック" pitchFamily="41" charset="-128"/>
        </a:defRPr>
      </a:lvl8pPr>
      <a:lvl9pPr marL="41783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Char char="»"/>
        <a:defRPr sz="1600">
          <a:solidFill>
            <a:schemeClr val="bg1"/>
          </a:solidFill>
          <a:latin typeface="+mn-lt"/>
          <a:ea typeface="ＭＳ Ｐゴシック" pitchFamily="4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IGA4.jpg"/>
          <p:cNvPicPr>
            <a:picLocks noChangeAspect="1"/>
          </p:cNvPicPr>
          <p:nvPr/>
        </p:nvPicPr>
        <p:blipFill>
          <a:blip r:embed="rId3">
            <a:lum bright="-6000" contrast="4000"/>
          </a:blip>
          <a:srcRect/>
          <a:stretch>
            <a:fillRect/>
          </a:stretch>
        </p:blipFill>
        <p:spPr bwMode="auto">
          <a:xfrm>
            <a:off x="881063" y="2359104"/>
            <a:ext cx="1354137" cy="1354138"/>
          </a:xfrm>
          <a:prstGeom prst="rect">
            <a:avLst/>
          </a:prstGeom>
          <a:solidFill>
            <a:srgbClr val="040C40"/>
          </a:solidFill>
          <a:ln w="9525">
            <a:noFill/>
            <a:miter lim="800000"/>
            <a:headEnd/>
            <a:tailEnd/>
          </a:ln>
          <a:effectLst>
            <a:reflection stA="16000" endPos="21000" dist="12700" dir="5400000" sy="-100000" algn="bl" rotWithShape="0"/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00100" y="4063294"/>
            <a:ext cx="812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MIGA: Managing </a:t>
            </a:r>
            <a:r>
              <a:rPr lang="en-US" dirty="0">
                <a:latin typeface="Calibri" pitchFamily="34" charset="0"/>
              </a:rPr>
              <a:t>Risk in a Challenging </a:t>
            </a:r>
            <a:r>
              <a:rPr lang="en-US" dirty="0" smtClean="0">
                <a:latin typeface="Calibri" pitchFamily="34" charset="0"/>
              </a:rPr>
              <a:t>Environment</a:t>
            </a:r>
            <a:endParaRPr lang="en-US" dirty="0" smtClean="0">
              <a:solidFill>
                <a:srgbClr val="001D3B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280400" y="6527800"/>
            <a:ext cx="4191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52315" y="4705463"/>
            <a:ext cx="3233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2">
              <a:defRPr/>
            </a:pP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Pristina, Kosovo, May 2013</a:t>
            </a:r>
            <a:endParaRPr lang="en-US" sz="16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WBG Instruments: </a:t>
            </a:r>
            <a:br>
              <a:rPr lang="en-US" dirty="0" smtClean="0"/>
            </a:br>
            <a:r>
              <a:rPr lang="en-US" i="1" dirty="0" smtClean="0"/>
              <a:t>Power Generation and Transmission in Uganda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Bujagali</a:t>
            </a:r>
            <a:r>
              <a:rPr lang="en-US" dirty="0" smtClean="0"/>
              <a:t> Hydropower Dam, 250 megawatt run-of-the river plant</a:t>
            </a:r>
          </a:p>
          <a:p>
            <a:pPr lvl="1"/>
            <a:r>
              <a:rPr lang="en-US" dirty="0" smtClean="0"/>
              <a:t>$115 million MIGA breach of contract cover for equity investment </a:t>
            </a:r>
          </a:p>
          <a:p>
            <a:pPr lvl="1"/>
            <a:r>
              <a:rPr lang="en-US" dirty="0" smtClean="0"/>
              <a:t>$130 million in IFC loans</a:t>
            </a:r>
          </a:p>
          <a:p>
            <a:pPr lvl="1"/>
            <a:r>
              <a:rPr lang="en-US" dirty="0" smtClean="0"/>
              <a:t>$115 million IDA partial risk guarantee</a:t>
            </a:r>
          </a:p>
          <a:p>
            <a:r>
              <a:rPr lang="en-US" dirty="0" err="1" smtClean="0"/>
              <a:t>Umeme</a:t>
            </a:r>
            <a:r>
              <a:rPr lang="en-US" dirty="0" smtClean="0"/>
              <a:t> Limited – Power distribution company in Uganda</a:t>
            </a:r>
          </a:p>
          <a:p>
            <a:pPr lvl="1"/>
            <a:r>
              <a:rPr lang="en-US" dirty="0" smtClean="0"/>
              <a:t>$39.6 million MIGA cover - transfer restriction, breach of contract, and war and civil disturbance</a:t>
            </a:r>
          </a:p>
          <a:p>
            <a:pPr lvl="1"/>
            <a:r>
              <a:rPr lang="en-US" dirty="0" smtClean="0"/>
              <a:t>$25 million IFC loans</a:t>
            </a:r>
          </a:p>
          <a:p>
            <a:pPr lvl="1"/>
            <a:r>
              <a:rPr lang="en-US" dirty="0" smtClean="0"/>
              <a:t>IDA partial risk guarantee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72869" y="1828800"/>
            <a:ext cx="288925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4700" y="3240088"/>
            <a:ext cx="7696200" cy="577850"/>
          </a:xfrm>
        </p:spPr>
        <p:txBody>
          <a:bodyPr/>
          <a:lstStyle/>
          <a:p>
            <a:pPr algn="l"/>
            <a:r>
              <a:rPr lang="en-US" dirty="0" smtClean="0"/>
              <a:t>			www.miga.org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63828" y="437122"/>
            <a:ext cx="7772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81F3B"/>
                </a:solidFill>
                <a:latin typeface="Calibri"/>
                <a:ea typeface="ＭＳ Ｐゴシック" pitchFamily="80" charset="-128"/>
                <a:cs typeface="ＭＳ Ｐゴシック" pitchFamily="6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81F3B"/>
                </a:solidFill>
                <a:latin typeface="Calibri" pitchFamily="33" charset="0"/>
                <a:ea typeface="ＭＳ Ｐゴシック" pitchFamily="80" charset="-128"/>
                <a:cs typeface="ＭＳ Ｐゴシック" pitchFamily="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81F3B"/>
                </a:solidFill>
                <a:latin typeface="Calibri" pitchFamily="33" charset="0"/>
                <a:ea typeface="ＭＳ Ｐゴシック" pitchFamily="80" charset="-128"/>
                <a:cs typeface="ＭＳ Ｐゴシック" pitchFamily="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81F3B"/>
                </a:solidFill>
                <a:latin typeface="Calibri" pitchFamily="33" charset="0"/>
                <a:ea typeface="ＭＳ Ｐゴシック" pitchFamily="80" charset="-128"/>
                <a:cs typeface="ＭＳ Ｐゴシック" pitchFamily="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81F3B"/>
                </a:solidFill>
                <a:latin typeface="Calibri" pitchFamily="33" charset="0"/>
                <a:ea typeface="ＭＳ Ｐゴシック" pitchFamily="80" charset="-128"/>
                <a:cs typeface="ＭＳ Ｐゴシック" pitchFamily="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4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4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4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41" charset="0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Who We Are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963828" y="1244297"/>
            <a:ext cx="702764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Calibri" pitchFamily="34" charset="0"/>
                <a:cs typeface="+mn-cs"/>
              </a:rPr>
              <a:t> Insurance </a:t>
            </a:r>
            <a:r>
              <a:rPr lang="en-US" sz="1800" dirty="0">
                <a:latin typeface="Calibri" pitchFamily="34" charset="0"/>
                <a:cs typeface="+mn-cs"/>
              </a:rPr>
              <a:t>arm of the World Bank Group and largest multilateral PRI provider worldwide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 Created in 1988 to promote foreign direct investment into developing countries 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 </a:t>
            </a:r>
            <a:r>
              <a:rPr lang="en-US" sz="1800" dirty="0" smtClean="0">
                <a:latin typeface="Calibri" pitchFamily="34" charset="0"/>
                <a:cs typeface="+mn-cs"/>
              </a:rPr>
              <a:t>Provides coverage against political risk for cross-border investments (“guarantees”) </a:t>
            </a:r>
            <a:endParaRPr lang="en-US" sz="1800" dirty="0">
              <a:latin typeface="Calibri" pitchFamily="34" charset="0"/>
              <a:cs typeface="+mn-cs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1800" dirty="0" smtClean="0">
              <a:latin typeface="Calibri" pitchFamily="34" charset="0"/>
              <a:cs typeface="+mn-cs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Calibri" pitchFamily="34" charset="0"/>
                <a:cs typeface="+mn-cs"/>
              </a:rPr>
              <a:t> MIGA Value added = Unique political risk insurance solutions</a:t>
            </a:r>
          </a:p>
          <a:p>
            <a:pPr marL="628650" lvl="1" indent="-171450">
              <a:spcBef>
                <a:spcPts val="422"/>
              </a:spcBef>
              <a:spcAft>
                <a:spcPts val="422"/>
              </a:spcAft>
              <a:buFont typeface="Wingdings" pitchFamily="2" charset="2"/>
              <a:buChar char="Ø"/>
            </a:pPr>
            <a:r>
              <a:rPr lang="en-US" sz="1000" dirty="0"/>
              <a:t>expertise in complex projects and challenging environments</a:t>
            </a:r>
          </a:p>
          <a:p>
            <a:pPr marL="628650" lvl="1" indent="-171450">
              <a:spcBef>
                <a:spcPts val="422"/>
              </a:spcBef>
              <a:spcAft>
                <a:spcPts val="422"/>
              </a:spcAft>
              <a:buFont typeface="Wingdings" pitchFamily="2" charset="2"/>
              <a:buChar char="Ø"/>
            </a:pPr>
            <a:r>
              <a:rPr lang="en-US" sz="1000" dirty="0"/>
              <a:t>credit enhancement</a:t>
            </a:r>
          </a:p>
          <a:p>
            <a:pPr marL="628650" lvl="1" indent="-171450">
              <a:spcBef>
                <a:spcPts val="422"/>
              </a:spcBef>
              <a:spcAft>
                <a:spcPts val="422"/>
              </a:spcAft>
              <a:buFont typeface="Wingdings" pitchFamily="2" charset="2"/>
              <a:buChar char="Ø"/>
            </a:pPr>
            <a:r>
              <a:rPr lang="en-US" sz="1000" dirty="0"/>
              <a:t>longer tenors (15-20 years)</a:t>
            </a:r>
          </a:p>
          <a:p>
            <a:pPr marL="628650" lvl="1" indent="-171450">
              <a:spcBef>
                <a:spcPts val="422"/>
              </a:spcBef>
              <a:spcAft>
                <a:spcPts val="422"/>
              </a:spcAft>
              <a:buFont typeface="Wingdings" pitchFamily="2" charset="2"/>
              <a:buChar char="Ø"/>
            </a:pPr>
            <a:r>
              <a:rPr lang="en-US" sz="1000" dirty="0"/>
              <a:t>World Bank Group “umbrella” of deterrence </a:t>
            </a:r>
          </a:p>
          <a:p>
            <a:pPr marL="628650" lvl="1" indent="-171450">
              <a:spcBef>
                <a:spcPts val="422"/>
              </a:spcBef>
              <a:spcAft>
                <a:spcPts val="422"/>
              </a:spcAft>
              <a:buFont typeface="Wingdings" pitchFamily="2" charset="2"/>
              <a:buChar char="Ø"/>
            </a:pPr>
            <a:r>
              <a:rPr lang="en-US" sz="1000" dirty="0"/>
              <a:t>dispute resolution record</a:t>
            </a:r>
          </a:p>
          <a:p>
            <a:pPr marL="628650" lvl="1" indent="-171450">
              <a:spcBef>
                <a:spcPts val="422"/>
              </a:spcBef>
              <a:spcAft>
                <a:spcPts val="422"/>
              </a:spcAft>
              <a:buFont typeface="Wingdings" pitchFamily="2" charset="2"/>
              <a:buChar char="Ø"/>
            </a:pPr>
            <a:r>
              <a:rPr lang="en-US" sz="1000" dirty="0"/>
              <a:t>mobilization of reinsurance capacity</a:t>
            </a:r>
          </a:p>
          <a:p>
            <a:pPr marL="628650" lvl="1" indent="-171450">
              <a:spcBef>
                <a:spcPts val="422"/>
              </a:spcBef>
              <a:spcAft>
                <a:spcPts val="422"/>
              </a:spcAft>
              <a:buFont typeface="Wingdings" pitchFamily="2" charset="2"/>
              <a:buChar char="Ø"/>
            </a:pPr>
            <a:r>
              <a:rPr lang="en-US" sz="1000" dirty="0"/>
              <a:t>environmental and social management</a:t>
            </a:r>
          </a:p>
          <a:p>
            <a:pPr marL="628650" lvl="1" indent="-171450">
              <a:spcBef>
                <a:spcPts val="422"/>
              </a:spcBef>
              <a:spcAft>
                <a:spcPts val="422"/>
              </a:spcAft>
              <a:buFont typeface="Wingdings" pitchFamily="2" charset="2"/>
              <a:buChar char="Ø"/>
            </a:pPr>
            <a:r>
              <a:rPr lang="en-US" sz="1000" dirty="0"/>
              <a:t>access to World Bank Group expertise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7897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4700" y="585788"/>
            <a:ext cx="7875030" cy="538678"/>
          </a:xfrm>
        </p:spPr>
        <p:txBody>
          <a:bodyPr/>
          <a:lstStyle/>
          <a:p>
            <a:pPr lvl="1"/>
            <a:r>
              <a:rPr lang="en-US" sz="2400" b="1" dirty="0">
                <a:solidFill>
                  <a:srgbClr val="C00000"/>
                </a:solidFill>
              </a:rPr>
              <a:t>MIGA in </a:t>
            </a:r>
            <a:r>
              <a:rPr lang="en-US" sz="2400" b="1" dirty="0" smtClean="0">
                <a:solidFill>
                  <a:srgbClr val="C00000"/>
                </a:solidFill>
              </a:rPr>
              <a:t>the Europe and Central Asia (ECA) Region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84605" y="2866770"/>
            <a:ext cx="3278971" cy="35567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57" y="1764578"/>
            <a:ext cx="62119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>
              <a:defRPr/>
            </a:pPr>
            <a:r>
              <a:rPr lang="en-US" sz="1050" dirty="0">
                <a:solidFill>
                  <a:srgbClr val="C00000"/>
                </a:solidFill>
                <a:latin typeface="Calibri" pitchFamily="34" charset="0"/>
              </a:rPr>
              <a:t>Guarantees Issued in </a:t>
            </a:r>
            <a:r>
              <a:rPr lang="en-US" sz="1050" dirty="0" smtClean="0">
                <a:solidFill>
                  <a:srgbClr val="C00000"/>
                </a:solidFill>
                <a:latin typeface="Calibri" pitchFamily="34" charset="0"/>
              </a:rPr>
              <a:t>FY12, by </a:t>
            </a:r>
            <a:r>
              <a:rPr lang="en-US" sz="1050" dirty="0">
                <a:solidFill>
                  <a:srgbClr val="C00000"/>
                </a:solidFill>
                <a:latin typeface="Calibri" pitchFamily="34" charset="0"/>
              </a:rPr>
              <a:t>region (by $ volume)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2" t="41632" r="12828" b="25411"/>
          <a:stretch/>
        </p:blipFill>
        <p:spPr bwMode="auto">
          <a:xfrm>
            <a:off x="809495" y="2103132"/>
            <a:ext cx="3650459" cy="1892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3" t="50000" r="13587" b="18019"/>
          <a:stretch/>
        </p:blipFill>
        <p:spPr bwMode="auto">
          <a:xfrm>
            <a:off x="4728143" y="3788998"/>
            <a:ext cx="3501456" cy="1756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26896" y="5604592"/>
            <a:ext cx="58171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>
              <a:defRPr/>
            </a:pPr>
            <a:r>
              <a:rPr lang="en-US" sz="1100" dirty="0">
                <a:solidFill>
                  <a:srgbClr val="C00000"/>
                </a:solidFill>
                <a:latin typeface="Calibri" pitchFamily="34" charset="0"/>
              </a:rPr>
              <a:t>Outstanding 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Portfolio Distribution </a:t>
            </a:r>
            <a:r>
              <a:rPr lang="en-US" sz="1100" dirty="0">
                <a:solidFill>
                  <a:srgbClr val="C00000"/>
                </a:solidFill>
                <a:latin typeface="Calibri" pitchFamily="34" charset="0"/>
              </a:rPr>
              <a:t>by Host 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Region (Percent of Gross Exposure)</a:t>
            </a:r>
            <a:endParaRPr lang="en-US" sz="11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4700" y="585788"/>
            <a:ext cx="7875030" cy="538678"/>
          </a:xfrm>
        </p:spPr>
        <p:txBody>
          <a:bodyPr/>
          <a:lstStyle/>
          <a:p>
            <a:pPr lvl="1"/>
            <a:r>
              <a:rPr lang="en-US" sz="2400" b="1" dirty="0">
                <a:solidFill>
                  <a:srgbClr val="C00000"/>
                </a:solidFill>
              </a:rPr>
              <a:t>MIGA in Kosovo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" y="1359244"/>
            <a:ext cx="830374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Member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since June 2009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As a shareholder and “Part 2” country, Kosovo has full access to MIGA’s risk mitigation instruments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To date only one MIGA-supported project 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to-date: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628650" lvl="1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On December 22, 2010, MIGA issued a guarantee of $50 million to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ProCredit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 Holding (PCH) covering its investment in its subsidiary in the Republic of Kosovo. The coverage is for a period of up to 10 years against the risk of expropriation of funds for mandatory reserves held by the subsidiary in the central bank of its </a:t>
            </a: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jurisdiction</a:t>
            </a:r>
          </a:p>
          <a:p>
            <a:pPr lvl="1"/>
            <a:endParaRPr lang="en-US" sz="1200" dirty="0" smtClean="0">
              <a:solidFill>
                <a:schemeClr val="tx2"/>
              </a:solidFill>
              <a:latin typeface="+mn-lt"/>
            </a:endParaRPr>
          </a:p>
          <a:p>
            <a:pPr lvl="1"/>
            <a:endParaRPr lang="en-US" sz="1200" dirty="0">
              <a:solidFill>
                <a:schemeClr val="tx2"/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New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Facility for Conflicted-Affected and Fragile Economies (CAFEF)</a:t>
            </a:r>
          </a:p>
          <a:p>
            <a:endParaRPr lang="en-US" sz="1200" dirty="0">
              <a:solidFill>
                <a:schemeClr val="tx2"/>
              </a:solidFill>
              <a:latin typeface="+mn-lt"/>
            </a:endParaRPr>
          </a:p>
          <a:p>
            <a:pPr marL="628650" lvl="1" indent="-171450">
              <a:buFont typeface="Wingdings" pitchFamily="2" charset="2"/>
              <a:buChar char="ü"/>
            </a:pP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Catalyze  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foreign contractors/suppliers and investors into underdeveloped and risky markets, particularly into infrastructure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Open up or increase support for investments in environments not currently supported by ECAs and the private insurance market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Mobilize multilateral insurers, ECAs, and private reinsurers through Facility’s first loss </a:t>
            </a: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structure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Expected rollout in July </a:t>
            </a: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2013 / Kosovo eligible</a:t>
            </a:r>
            <a:endParaRPr lang="en-US" sz="1200" dirty="0">
              <a:solidFill>
                <a:schemeClr val="tx2"/>
              </a:solidFill>
              <a:latin typeface="+mn-lt"/>
            </a:endParaRPr>
          </a:p>
          <a:p>
            <a:pPr marL="628650" lvl="1" indent="-171450">
              <a:buFont typeface="Wingdings" pitchFamily="2" charset="2"/>
              <a:buChar char="ü"/>
            </a:pPr>
            <a:endParaRPr lang="en-US" sz="1200" dirty="0" smtClean="0">
              <a:solidFill>
                <a:schemeClr val="tx2"/>
              </a:solidFill>
              <a:latin typeface="+mn-lt"/>
            </a:endParaRPr>
          </a:p>
          <a:p>
            <a:pPr marL="628650" lvl="1" indent="-171450">
              <a:buFont typeface="Wingdings" pitchFamily="2" charset="2"/>
              <a:buChar char="ü"/>
            </a:pPr>
            <a:endParaRPr lang="en-US" sz="1200" dirty="0">
              <a:solidFill>
                <a:schemeClr val="tx2"/>
              </a:solidFill>
              <a:latin typeface="+mn-lt"/>
            </a:endParaRPr>
          </a:p>
          <a:p>
            <a:pPr lvl="1"/>
            <a:endParaRPr lang="en-US" sz="1200" dirty="0" smtClean="0">
              <a:solidFill>
                <a:schemeClr val="tx2"/>
              </a:solidFill>
              <a:latin typeface="+mn-lt"/>
            </a:endParaRPr>
          </a:p>
          <a:p>
            <a:pPr lvl="1"/>
            <a:endParaRPr lang="en-US" sz="1200" dirty="0">
              <a:solidFill>
                <a:schemeClr val="tx2"/>
              </a:solidFill>
              <a:latin typeface="+mn-lt"/>
            </a:endParaRPr>
          </a:p>
          <a:p>
            <a:pPr lvl="1"/>
            <a:endParaRPr lang="en-US" sz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95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841375" y="584200"/>
            <a:ext cx="7696200" cy="57785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What We Can Cover: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857250" y="1323975"/>
            <a:ext cx="7685088" cy="480853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Eligible investments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Cross-border from one member country (developed or developing) into another developing member country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 smtClean="0">
                <a:solidFill>
                  <a:schemeClr val="tx2"/>
                </a:solidFill>
              </a:rPr>
              <a:t>Both existing and new investments</a:t>
            </a:r>
            <a:endParaRPr lang="en-US" sz="16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en-US" sz="900" b="1" dirty="0" smtClean="0">
              <a:solidFill>
                <a:schemeClr val="tx2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Investment types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Equity 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Shareholder loans  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Loan guaranties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Non-shareholder loans (i.e. loans from financial institutions)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Non-equity direct investment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Capital market transactions </a:t>
            </a:r>
          </a:p>
        </p:txBody>
      </p:sp>
    </p:spTree>
    <p:extLst>
      <p:ext uri="{BB962C8B-B14F-4D97-AF65-F5344CB8AC3E}">
        <p14:creationId xmlns:p14="http://schemas.microsoft.com/office/powerpoint/2010/main" val="1560117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04850" y="533400"/>
            <a:ext cx="7775575" cy="60007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Our Terms of Coverage: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42950" y="1219200"/>
            <a:ext cx="7848600" cy="52197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en-US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Amount of coverage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MIGA can typically arrange cover for all amounts, either on its own books or through co/reinsurance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 minimum amount for guarantee or size of investment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Amounts can include interest principal for debt and future retained earnings for equity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Equity covered up to 90% and debt up to 99%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Tenor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Minimum 1 year, up to 20 years; investor decides on the duration of a guarantee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Pricing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Premium rates are decided on a per project basis and vary by country, sector, transaction and the type of risk insured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Premiums are paid annually or semi-annually and are calculated as a percentage rate applied to the amount of coverage</a:t>
            </a:r>
          </a:p>
        </p:txBody>
      </p:sp>
    </p:spTree>
    <p:extLst>
      <p:ext uri="{BB962C8B-B14F-4D97-AF65-F5344CB8AC3E}">
        <p14:creationId xmlns:p14="http://schemas.microsoft.com/office/powerpoint/2010/main" val="1538222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Type of Coverage We Provide: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647823"/>
            <a:ext cx="7564967" cy="414866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Inconvertibility and Transfer Restriction</a:t>
            </a:r>
            <a:endParaRPr lang="en-US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Expropriation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War and Civil Disturbance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Breach of Contract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Non-Honoring of Sovereign Financial Obligations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08767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89000" y="1587500"/>
          <a:ext cx="6477000" cy="4572000"/>
        </p:xfrm>
        <a:graphic>
          <a:graphicData uri="http://schemas.openxmlformats.org/drawingml/2006/table">
            <a:tbl>
              <a:tblPr/>
              <a:tblGrid>
                <a:gridCol w="1630363"/>
                <a:gridCol w="484663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68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  <a:t>Investor</a:t>
                      </a:r>
                    </a:p>
                  </a:txBody>
                  <a:tcPr marL="365760" marR="365760" marT="274320" marB="2743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7AAE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D0D0D"/>
                        </a:buClr>
                        <a:buSzTx/>
                        <a:buFont typeface="Wingdings" pitchFamily="68" charset="2"/>
                        <a:buChar char="§"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  <a:t>Preliminary Application with 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  <a:t>MIGA</a:t>
                      </a:r>
                      <a:endParaRPr kumimoji="0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68" charset="0"/>
                        <a:ea typeface="SimSun" pitchFamily="2" charset="-122"/>
                        <a:cs typeface="SimSun" pitchFamily="2" charset="-122"/>
                      </a:endParaRPr>
                    </a:p>
                    <a:p>
                      <a:pPr marL="228600" marR="0" lvl="0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D0D0D"/>
                        </a:buClr>
                        <a:buSzTx/>
                        <a:buFont typeface="Wingdings" pitchFamily="68" charset="2"/>
                        <a:buChar char="§"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  <a:t> Definitive Application (8 page document) </a:t>
                      </a:r>
                    </a:p>
                    <a:p>
                      <a:pPr marL="228600" marR="0" lvl="0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D0D0D"/>
                        </a:buClr>
                        <a:buSzTx/>
                        <a:buFont typeface="Wingdings" pitchFamily="68" charset="2"/>
                        <a:buChar char="§"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  <a:t>Definitive Application fee – up to US$10,000 depending on the size, to be credited towards the first premium payment</a:t>
                      </a:r>
                    </a:p>
                  </a:txBody>
                  <a:tcPr marL="365760" marR="365760" marT="274320" marB="2743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7AAE">
                        <a:alpha val="21960"/>
                      </a:srgbClr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68" charset="0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  <a:t>MIGA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  <a:t> </a:t>
                      </a:r>
                      <a:b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</a:b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  <a:t>(8–10  weeks)</a:t>
                      </a:r>
                    </a:p>
                  </a:txBody>
                  <a:tcPr marL="365760" marR="365760" marT="274320" marB="2743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7AAE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D0D0D"/>
                        </a:buClr>
                        <a:buSzTx/>
                        <a:buFont typeface="Wingdings" pitchFamily="68" charset="2"/>
                        <a:buChar char="§"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  <a:t>Early management decision </a:t>
                      </a:r>
                      <a:endParaRPr kumimoji="0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68" charset="0"/>
                        <a:ea typeface="SimSun" pitchFamily="2" charset="-122"/>
                        <a:cs typeface="SimSun" pitchFamily="2" charset="-122"/>
                      </a:endParaRPr>
                    </a:p>
                    <a:p>
                      <a:pPr marL="228600" marR="0" lvl="0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D0D0D"/>
                        </a:buClr>
                        <a:buSzTx/>
                        <a:buFont typeface="Wingdings" pitchFamily="68" charset="2"/>
                        <a:buChar char="§"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  <a:t>Underwriting</a:t>
                      </a:r>
                    </a:p>
                    <a:p>
                      <a:pPr marL="228600" marR="0" lvl="0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D0D0D"/>
                        </a:buClr>
                        <a:buSzTx/>
                        <a:buFont typeface="Wingdings" pitchFamily="68" charset="2"/>
                        <a:buChar char="§"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  <a:t>Host Country approval </a:t>
                      </a:r>
                    </a:p>
                    <a:p>
                      <a:pPr marL="228600" marR="0" lvl="0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D0D0D"/>
                        </a:buClr>
                        <a:buSzTx/>
                        <a:buFont typeface="Wingdings" pitchFamily="68" charset="2"/>
                        <a:buChar char="§"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  <a:t>Board concurrence </a:t>
                      </a:r>
                    </a:p>
                    <a:p>
                      <a:pPr marL="228600" marR="0" lvl="0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D0D0D"/>
                        </a:buClr>
                        <a:buSzTx/>
                        <a:buFont typeface="Wingdings" pitchFamily="68" charset="2"/>
                        <a:buChar char="§"/>
                        <a:tabLst/>
                        <a:defRPr/>
                      </a:pPr>
                      <a:endParaRPr kumimoji="0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68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marL="365760" marR="365760" marT="274320" marB="2743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7AAE">
                        <a:alpha val="21960"/>
                      </a:srgbClr>
                    </a:solidFill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  <a:t>Investor </a:t>
                      </a:r>
                      <a:b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</a:b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  <a:t>and MIGA</a:t>
                      </a:r>
                    </a:p>
                  </a:txBody>
                  <a:tcPr marL="365760" marR="365760" marT="274320" marB="2743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7AAE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D0D0D"/>
                        </a:buClr>
                        <a:buSzTx/>
                        <a:buFont typeface="Wingdings" pitchFamily="68" charset="2"/>
                        <a:buChar char="§"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68" charset="0"/>
                          <a:ea typeface="SimSun" pitchFamily="2" charset="-122"/>
                          <a:cs typeface="SimSun" pitchFamily="2" charset="-122"/>
                        </a:rPr>
                        <a:t>Sign contract of guarantee</a:t>
                      </a:r>
                    </a:p>
                  </a:txBody>
                  <a:tcPr marL="365760" marR="365760" marT="274320" marB="2743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7AAE">
                        <a:alpha val="2196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376" name="Oval 14"/>
          <p:cNvSpPr>
            <a:spLocks noChangeArrowheads="1"/>
          </p:cNvSpPr>
          <p:nvPr/>
        </p:nvSpPr>
        <p:spPr bwMode="auto">
          <a:xfrm>
            <a:off x="711200" y="5535613"/>
            <a:ext cx="381000" cy="381000"/>
          </a:xfrm>
          <a:prstGeom prst="ellipse">
            <a:avLst/>
          </a:prstGeom>
          <a:solidFill>
            <a:srgbClr val="8E1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  <a:ea typeface="SimSun" pitchFamily="2" charset="-122"/>
              </a:rPr>
              <a:t>3</a:t>
            </a:r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77" name="Oval 13"/>
          <p:cNvSpPr>
            <a:spLocks noChangeArrowheads="1"/>
          </p:cNvSpPr>
          <p:nvPr/>
        </p:nvSpPr>
        <p:spPr bwMode="auto">
          <a:xfrm>
            <a:off x="723900" y="3624263"/>
            <a:ext cx="381000" cy="381000"/>
          </a:xfrm>
          <a:prstGeom prst="ellipse">
            <a:avLst/>
          </a:prstGeom>
          <a:solidFill>
            <a:srgbClr val="8E1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  <a:ea typeface="SimSun" pitchFamily="2" charset="-122"/>
              </a:rPr>
              <a:t>2</a:t>
            </a:r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78" name="Rectangle 30"/>
          <p:cNvSpPr txBox="1">
            <a:spLocks noChangeArrowheads="1"/>
          </p:cNvSpPr>
          <p:nvPr/>
        </p:nvSpPr>
        <p:spPr bwMode="auto">
          <a:xfrm>
            <a:off x="506413" y="500063"/>
            <a:ext cx="7696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endParaRPr lang="en-US" sz="2000" b="1">
              <a:latin typeface="Calibri" pitchFamily="34" charset="0"/>
            </a:endParaRPr>
          </a:p>
        </p:txBody>
      </p:sp>
      <p:sp>
        <p:nvSpPr>
          <p:cNvPr id="1537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How Does our Underwriting Process Work?</a:t>
            </a:r>
          </a:p>
        </p:txBody>
      </p:sp>
      <p:sp>
        <p:nvSpPr>
          <p:cNvPr id="15380" name="Oval 12"/>
          <p:cNvSpPr>
            <a:spLocks noChangeArrowheads="1"/>
          </p:cNvSpPr>
          <p:nvPr/>
        </p:nvSpPr>
        <p:spPr bwMode="auto">
          <a:xfrm>
            <a:off x="711200" y="1863725"/>
            <a:ext cx="381000" cy="381000"/>
          </a:xfrm>
          <a:prstGeom prst="ellipse">
            <a:avLst/>
          </a:prstGeom>
          <a:solidFill>
            <a:srgbClr val="AA2C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  <a:ea typeface="SimSun" pitchFamily="2" charset="-122"/>
              </a:rPr>
              <a:t>1</a:t>
            </a:r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81" name="Line Callout 2 17"/>
          <p:cNvSpPr>
            <a:spLocks/>
          </p:cNvSpPr>
          <p:nvPr/>
        </p:nvSpPr>
        <p:spPr bwMode="auto">
          <a:xfrm>
            <a:off x="6946900" y="1358900"/>
            <a:ext cx="1943100" cy="9271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2773"/>
              <a:gd name="adj6" fmla="val -48764"/>
            </a:avLst>
          </a:prstGeom>
          <a:solidFill>
            <a:schemeClr val="bg1"/>
          </a:solidFill>
          <a:ln w="6350">
            <a:solidFill>
              <a:schemeClr val="tx1"/>
            </a:solidFill>
            <a:round/>
            <a:headEnd type="oval" w="med" len="med"/>
            <a:tailEnd/>
          </a:ln>
        </p:spPr>
        <p:txBody>
          <a:bodyPr anchor="ctr"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5382" name="Rectangle 18"/>
          <p:cNvSpPr>
            <a:spLocks noChangeArrowheads="1"/>
          </p:cNvSpPr>
          <p:nvPr/>
        </p:nvSpPr>
        <p:spPr bwMode="auto">
          <a:xfrm>
            <a:off x="6997700" y="1390650"/>
            <a:ext cx="1854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77800" eaLnBrk="0" hangingPunct="0">
              <a:buFontTx/>
              <a:buChar char="•"/>
            </a:pP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Available online</a:t>
            </a:r>
          </a:p>
          <a:p>
            <a:pPr indent="177800" eaLnBrk="0" hangingPunct="0">
              <a:buFontTx/>
              <a:buChar char="•"/>
            </a:pP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Free, confidential</a:t>
            </a:r>
          </a:p>
          <a:p>
            <a:pPr indent="177800" eaLnBrk="0" hangingPunct="0">
              <a:buFontTx/>
              <a:buChar char="•"/>
            </a:pP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2 pages</a:t>
            </a:r>
          </a:p>
          <a:p>
            <a:pPr indent="177800" eaLnBrk="0" hangingPunct="0">
              <a:buFontTx/>
              <a:buChar char="•"/>
            </a:pP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Determines eligibility</a:t>
            </a:r>
          </a:p>
        </p:txBody>
      </p:sp>
    </p:spTree>
    <p:extLst>
      <p:ext uri="{BB962C8B-B14F-4D97-AF65-F5344CB8AC3E}">
        <p14:creationId xmlns:p14="http://schemas.microsoft.com/office/powerpoint/2010/main" val="8546794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synergetic deployment of WBG Instruments: </a:t>
            </a:r>
            <a:br>
              <a:rPr lang="en-US" dirty="0" smtClean="0"/>
            </a:br>
            <a:r>
              <a:rPr lang="en-US" i="1" dirty="0" smtClean="0"/>
              <a:t>Independent Power Producers in Kenya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587" y="1828800"/>
            <a:ext cx="4999037" cy="4267200"/>
          </a:xfrm>
        </p:spPr>
        <p:txBody>
          <a:bodyPr/>
          <a:lstStyle/>
          <a:p>
            <a:r>
              <a:rPr lang="en-US" dirty="0" smtClean="0"/>
              <a:t>WB, IFC, MIGA mobilizing to support Kenya’s Least-Cost Power Development Plan - $1 billion in financing needed</a:t>
            </a:r>
          </a:p>
          <a:p>
            <a:r>
              <a:rPr lang="en-US" dirty="0" smtClean="0"/>
              <a:t>Bank policy reforms</a:t>
            </a:r>
          </a:p>
          <a:p>
            <a:r>
              <a:rPr lang="en-US" dirty="0" err="1" smtClean="0"/>
              <a:t>OrPower</a:t>
            </a:r>
            <a:r>
              <a:rPr lang="en-US" dirty="0" smtClean="0"/>
              <a:t> 4, 84-megawatt geothermal IPP supported by MIGA since 2000, IDA partial risk guarantee of $31 million</a:t>
            </a:r>
          </a:p>
          <a:p>
            <a:r>
              <a:rPr lang="en-US" dirty="0" err="1" smtClean="0"/>
              <a:t>Thika</a:t>
            </a:r>
            <a:r>
              <a:rPr lang="en-US" dirty="0" smtClean="0"/>
              <a:t> Power Ltd., an 87-megawatt heavy fuel oil plant:  MIGA guarantees of, $61.5 million, IDA partial risk guarantee of $35 million, IFC financing of €28.1 million</a:t>
            </a:r>
            <a:endParaRPr lang="en-US" dirty="0"/>
          </a:p>
        </p:txBody>
      </p:sp>
      <p:pic>
        <p:nvPicPr>
          <p:cNvPr id="9" name="Content Placeholder 8" descr="P101048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6924" y="1805583"/>
            <a:ext cx="2879725" cy="21282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GA_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1" charset="0"/>
          </a:defRPr>
        </a:defPPr>
      </a:lstStyle>
    </a:lnDef>
  </a:objectDefaults>
  <a:extraClrSchemeLst>
    <a:extraClrScheme>
      <a:clrScheme name="DBS PPT template 02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S PPT template 02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S PPT template 02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S PPT template 02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S PPT template 02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S PPT template 02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S PPT template 02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MIGA_template</Template>
  <TotalTime>1145</TotalTime>
  <Words>776</Words>
  <Application>Microsoft Office PowerPoint</Application>
  <PresentationFormat>On-screen Show (4:3)</PresentationFormat>
  <Paragraphs>112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MIGA_template</vt:lpstr>
      <vt:lpstr>PowerPoint Presentation</vt:lpstr>
      <vt:lpstr>PowerPoint Presentation</vt:lpstr>
      <vt:lpstr>MIGA in the Europe and Central Asia (ECA) Region</vt:lpstr>
      <vt:lpstr>MIGA in Kosovo</vt:lpstr>
      <vt:lpstr>What We Can Cover:</vt:lpstr>
      <vt:lpstr>Our Terms of Coverage:</vt:lpstr>
      <vt:lpstr>The Type of Coverage We Provide:</vt:lpstr>
      <vt:lpstr>How Does our Underwriting Process Work?</vt:lpstr>
      <vt:lpstr>Example of synergetic deployment of WBG Instruments:  Independent Power Producers in Kenya</vt:lpstr>
      <vt:lpstr>Leveraging WBG Instruments:  Power Generation and Transmission in Uganda</vt:lpstr>
      <vt:lpstr>   www.miga.org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wb248653</dc:creator>
  <cp:lastModifiedBy>ITMZHE</cp:lastModifiedBy>
  <cp:revision>100</cp:revision>
  <cp:lastPrinted>2012-11-02T18:16:50Z</cp:lastPrinted>
  <dcterms:created xsi:type="dcterms:W3CDTF">2012-05-10T16:19:43Z</dcterms:created>
  <dcterms:modified xsi:type="dcterms:W3CDTF">2013-05-14T08:46:57Z</dcterms:modified>
</cp:coreProperties>
</file>