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359" r:id="rId3"/>
    <p:sldId id="388" r:id="rId4"/>
    <p:sldId id="385" r:id="rId5"/>
    <p:sldId id="386" r:id="rId6"/>
    <p:sldId id="387" r:id="rId7"/>
    <p:sldId id="365" r:id="rId8"/>
    <p:sldId id="366" r:id="rId9"/>
    <p:sldId id="375" r:id="rId10"/>
    <p:sldId id="380" r:id="rId11"/>
    <p:sldId id="384" r:id="rId12"/>
    <p:sldId id="389" r:id="rId13"/>
    <p:sldId id="390" r:id="rId14"/>
    <p:sldId id="325" r:id="rId15"/>
    <p:sldId id="370" r:id="rId16"/>
    <p:sldId id="369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atgar, Roxanne (KOSOVO/EGO)" initials="SR" lastIdx="1" clrIdx="0"/>
  <p:cmAuthor id="1" name="Burdett, Helen" initials="HB" lastIdx="16" clrIdx="1"/>
  <p:cmAuthor id="2" name="Manna, Daniela" initials="DM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7" autoAdjust="0"/>
    <p:restoredTop sz="95382" autoAdjust="0"/>
  </p:normalViewPr>
  <p:slideViewPr>
    <p:cSldViewPr>
      <p:cViewPr>
        <p:scale>
          <a:sx n="60" d="100"/>
          <a:sy n="60" d="100"/>
        </p:scale>
        <p:origin x="-1494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154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2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FF2AB-CE48-4FFC-88BD-FB3D1449E9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9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29969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5F883-D896-4C73-9B66-9D6EB2ED76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8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8" y="1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48266-A3F1-4594-9E97-43C67086604B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1" y="4416430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8" y="8829675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05E01-2746-4B98-8CF9-53E1A9E368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4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32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83E81-01F9-4B14-9B22-2CD4FCE6398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5E01-2746-4B98-8CF9-53E1A9E3682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5AA5-839E-4089-9000-D45356A6677F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2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BF0E-728A-416A-AC97-E379B0FE1BFD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7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F61B-F5AB-448D-8BD2-4642B22D3882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19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BE66B-4D95-4524-AF0F-EF2B632A6D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9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C100-331E-4BBE-A560-6F23FF8309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6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981CE-1E55-4F10-8131-E7D5A5F19F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8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A30B1-13E1-4592-878C-F81C9FAD79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22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E1EAA-D09F-4829-97F5-EE64DDA319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57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946EB-7B39-420D-B0F0-C8222F7078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4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B5746-98A7-4E9C-80DB-93C3AFFE54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52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93CAF-FF9D-4298-8FAD-08A518015F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3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3F1F-F246-4E16-9595-93B1B013DF83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50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F1A42-8DD7-4AFA-A190-5239F23238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27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EF53E-FFA5-4B23-8814-DC85563462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02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6DDC2-115D-4005-BFD0-915AD927A5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386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6930F-8273-4B3D-BA71-271E00EBFF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6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6853-2BA2-4315-9520-FACC6C0B5D2B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7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653E-5374-436F-B2B0-989294BBF4E6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4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78EE-AF1B-4BFF-877B-C04A0DAB3EA8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E61E-F32B-451F-910C-5958EEF598CF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9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A290-6BF7-4673-B0AF-0D0E0CCDF209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1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464F-9EB2-452A-9426-DE15CB8A8AFC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7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4C8C-B0FA-4E42-B9C6-E3A1896920C4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4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B20F9-BCC0-48B2-95DA-87FF0C43B3EA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0EB4-DFDA-4052-B049-1C00F7DFAA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2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B14444-B7F5-43CC-B872-D7482A8C710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5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o-ks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4"/>
          <p:cNvSpPr txBox="1">
            <a:spLocks noChangeArrowheads="1"/>
          </p:cNvSpPr>
          <p:nvPr/>
        </p:nvSpPr>
        <p:spPr bwMode="auto">
          <a:xfrm>
            <a:off x="457200" y="2552700"/>
            <a:ext cx="79248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720" rIns="9000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175" indent="-3175" algn="l" eaLnBrk="1" hangingPunct="1"/>
            <a:r>
              <a:rPr lang="en-US" sz="2800" b="1" dirty="0" smtClean="0"/>
              <a:t>ANALYSIS OF FINANCIAL INCENTIVES AND NON-FINANCIAL BARRIERS TO RENEWABLE ENERGY DEVELOPMENT IN KOSOVO</a:t>
            </a:r>
            <a:endParaRPr lang="en-GB" sz="2800" i="1" dirty="0" smtClean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21830"/>
            <a:ext cx="5695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447800"/>
            <a:ext cx="228600" cy="54102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886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Donor Conference – Pristina Kosovo</a:t>
            </a:r>
          </a:p>
          <a:p>
            <a:r>
              <a:rPr lang="en-US" b="1" dirty="0" smtClean="0"/>
              <a:t>May 14</a:t>
            </a:r>
            <a:r>
              <a:rPr lang="en-US" b="1" baseline="30000" dirty="0" smtClean="0"/>
              <a:t>th</a:t>
            </a:r>
            <a:r>
              <a:rPr lang="en-US" b="1" dirty="0" smtClean="0"/>
              <a:t> 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2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hape8"/>
          <p:cNvSpPr>
            <a:spLocks noChangeArrowheads="1"/>
          </p:cNvSpPr>
          <p:nvPr/>
        </p:nvSpPr>
        <p:spPr bwMode="auto">
          <a:xfrm>
            <a:off x="685800" y="1905000"/>
            <a:ext cx="82295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Public Power Agreement 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PPA)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offers a ‘buyer’ guarantee to investors developing RE projects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is critical to securing RES project financing</a:t>
            </a:r>
          </a:p>
        </p:txBody>
      </p:sp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Project Risk Areas - PPA and Network Access</a:t>
            </a: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34477"/>
              </p:ext>
            </p:extLst>
          </p:nvPr>
        </p:nvGraphicFramePr>
        <p:xfrm>
          <a:off x="381000" y="2514600"/>
          <a:ext cx="8534400" cy="1842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3553839"/>
                <a:gridCol w="3456561"/>
              </a:tblGrid>
              <a:tr h="1547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Mitigation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Option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928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PPA Template Approval</a:t>
                      </a:r>
                      <a:endParaRPr lang="en-US" sz="1200" b="1" u="non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The ERO has not currently approved the PPA template developed by the Public Supplier and lack of clarity with the terms of the PPA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exist</a:t>
                      </a:r>
                      <a:endParaRPr lang="en-US" sz="1200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Finalize the PPA</a:t>
                      </a:r>
                      <a:r>
                        <a:rPr lang="en-US" sz="1200" b="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template</a:t>
                      </a:r>
                      <a:endParaRPr lang="en-US" sz="1200" b="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9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Financing Requirements</a:t>
                      </a:r>
                      <a:endParaRPr lang="en-US" sz="1200" b="1" u="none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Project financing requires a signed PPA, however, under the structure of the PPA, a PPA is not signed until after construction has occurred and just prior to commissioning.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Revise the timing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of when a 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PPA  is signed to allow signature earlier in the process such that project financing can be secured prior to construction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" y="4734580"/>
            <a:ext cx="8229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Kosovo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law provides the right and critical access of RES projects to connect to the transmission and distribution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networks by the means of network and balancing charges paid by  investor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06709"/>
              </p:ext>
            </p:extLst>
          </p:nvPr>
        </p:nvGraphicFramePr>
        <p:xfrm>
          <a:off x="396765" y="5334000"/>
          <a:ext cx="8534400" cy="852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3553839"/>
                <a:gridCol w="3456561"/>
              </a:tblGrid>
              <a:tr h="30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Mitigation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Option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669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Cost Recovery for Network Access</a:t>
                      </a:r>
                      <a:endParaRPr lang="en-US" sz="1200" b="1" u="none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Network upgrade “deep charging” and imbalance charges recovery increases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project costs and 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negatively impact investor returns and interest</a:t>
                      </a:r>
                      <a:endParaRPr lang="en-US" sz="1200" dirty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Revise transmission and distribution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c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onnection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charging methodologies to enable cost-sharing</a:t>
                      </a:r>
                      <a:endParaRPr lang="en-US" sz="1200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b="1" dirty="0"/>
              <a:t>Kosovo </a:t>
            </a:r>
            <a:r>
              <a:rPr lang="en-US" b="1" dirty="0" smtClean="0"/>
              <a:t>can </a:t>
            </a:r>
            <a:r>
              <a:rPr lang="en-US" b="1" dirty="0"/>
              <a:t>meet the </a:t>
            </a:r>
            <a:r>
              <a:rPr lang="en-US" b="1" dirty="0" err="1"/>
              <a:t>EnCT</a:t>
            </a:r>
            <a:r>
              <a:rPr lang="en-US" b="1" dirty="0"/>
              <a:t> 2020 target</a:t>
            </a:r>
            <a:r>
              <a:rPr lang="en-US" dirty="0"/>
              <a:t>, </a:t>
            </a:r>
            <a:r>
              <a:rPr lang="en-US" dirty="0" smtClean="0"/>
              <a:t>but this will </a:t>
            </a:r>
            <a:r>
              <a:rPr lang="en-US" dirty="0"/>
              <a:t>require that Kosovo </a:t>
            </a:r>
            <a:r>
              <a:rPr lang="en-US" dirty="0" smtClean="0"/>
              <a:t>continues </a:t>
            </a:r>
            <a:r>
              <a:rPr lang="en-US" dirty="0"/>
              <a:t>to rely on the consumption of biomass and wood for space </a:t>
            </a:r>
            <a:r>
              <a:rPr lang="en-US" dirty="0" smtClean="0"/>
              <a:t>heating/water – </a:t>
            </a:r>
            <a:r>
              <a:rPr lang="en-US" dirty="0"/>
              <a:t>a strategy which appears inconsistent with </a:t>
            </a:r>
            <a:r>
              <a:rPr lang="en-US" dirty="0" smtClean="0"/>
              <a:t>Kosovo’s intent and current </a:t>
            </a:r>
            <a:r>
              <a:rPr lang="en-US" dirty="0"/>
              <a:t>EU environmental and sustainability guidelines</a:t>
            </a:r>
            <a:r>
              <a:rPr lang="en-US" dirty="0" smtClean="0"/>
              <a:t>. </a:t>
            </a:r>
          </a:p>
          <a:p>
            <a:pPr marL="285750" lvl="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 smtClean="0"/>
              <a:t>Inclusion of other renewable sources is challenging and will require greater efforts from stakeholders. </a:t>
            </a:r>
            <a:endParaRPr lang="en-GB" dirty="0"/>
          </a:p>
          <a:p>
            <a:pPr marL="285750" lvl="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/>
              <a:t>Kosovo’s </a:t>
            </a:r>
            <a:r>
              <a:rPr lang="en-US" dirty="0" smtClean="0"/>
              <a:t>commitments, </a:t>
            </a:r>
            <a:r>
              <a:rPr lang="en-US" dirty="0"/>
              <a:t>as outlined in the Energy Strategy and the National Renewable Action </a:t>
            </a:r>
            <a:r>
              <a:rPr lang="en-US" dirty="0" smtClean="0"/>
              <a:t>Plan, </a:t>
            </a:r>
            <a:r>
              <a:rPr lang="en-US" dirty="0"/>
              <a:t>will </a:t>
            </a:r>
            <a:r>
              <a:rPr lang="en-US" dirty="0" smtClean="0"/>
              <a:t>require: </a:t>
            </a:r>
          </a:p>
          <a:p>
            <a:pPr marL="285750" lvl="0" indent="-285750">
              <a:buClr>
                <a:srgbClr val="C00000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Substantial investment </a:t>
            </a:r>
            <a:r>
              <a:rPr lang="en-US" dirty="0"/>
              <a:t>in </a:t>
            </a:r>
            <a:r>
              <a:rPr lang="en-US" dirty="0" smtClean="0"/>
              <a:t>the grid system if targets </a:t>
            </a:r>
            <a:r>
              <a:rPr lang="en-US" dirty="0"/>
              <a:t>are to be met. </a:t>
            </a:r>
            <a:endParaRPr lang="en-US" dirty="0" smtClean="0"/>
          </a:p>
          <a:p>
            <a:pPr marL="742950" lvl="1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Ensuring </a:t>
            </a:r>
            <a:r>
              <a:rPr lang="en-US" dirty="0"/>
              <a:t>an environment that is supportive of grid-connected RES project development will be critical in this endeavor</a:t>
            </a:r>
            <a:r>
              <a:rPr lang="en-US" dirty="0" smtClean="0"/>
              <a:t>. </a:t>
            </a:r>
          </a:p>
          <a:p>
            <a:pPr marL="742950" lvl="1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Harmonization </a:t>
            </a:r>
            <a:r>
              <a:rPr lang="en-US" dirty="0"/>
              <a:t>and simplifications of procedures including removal of frequently contradictory </a:t>
            </a:r>
            <a:r>
              <a:rPr lang="en-US" dirty="0" smtClean="0"/>
              <a:t>documentation/procedures.</a:t>
            </a:r>
          </a:p>
          <a:p>
            <a:pPr marL="742950" lvl="1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Removal of </a:t>
            </a:r>
            <a:r>
              <a:rPr lang="en-US" dirty="0"/>
              <a:t>the impediments within policy and regulatory processes to sustainably achieve </a:t>
            </a:r>
            <a:r>
              <a:rPr lang="en-US" dirty="0" smtClean="0"/>
              <a:t>RES </a:t>
            </a:r>
            <a:r>
              <a:rPr lang="en-US" dirty="0"/>
              <a:t>target using grid connected RE technologies. </a:t>
            </a: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07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828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Electricity affordability to end-users is an important consideration. The Government and the regulator together can identify  the mechanisms and levels of funding needed to create an effective social safety net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energy strategy includes many </a:t>
            </a:r>
            <a:r>
              <a:rPr lang="en-US"/>
              <a:t>significant </a:t>
            </a:r>
            <a:r>
              <a:rPr lang="en-US" smtClean="0"/>
              <a:t>yet </a:t>
            </a:r>
            <a:r>
              <a:rPr lang="en-US" dirty="0"/>
              <a:t>costly energy projects which will have to be reflected in tariffs. </a:t>
            </a:r>
            <a:r>
              <a:rPr lang="en-US" dirty="0" smtClean="0"/>
              <a:t>These projects need to be balanced overtime to meet international commitments but also affordability issues.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development of RES sector inevitable requires </a:t>
            </a:r>
            <a:r>
              <a:rPr lang="en-US" dirty="0" smtClean="0"/>
              <a:t>the development </a:t>
            </a:r>
            <a:r>
              <a:rPr lang="en-US" dirty="0"/>
              <a:t>of conventional energy sources </a:t>
            </a:r>
            <a:r>
              <a:rPr lang="en-US" dirty="0" smtClean="0"/>
              <a:t>and infrastructure (secondary and tertiary supplies).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 advantages of  </a:t>
            </a:r>
            <a:r>
              <a:rPr lang="en-US" dirty="0"/>
              <a:t>coupling with Albanian electricity market </a:t>
            </a:r>
            <a:r>
              <a:rPr lang="en-US" dirty="0" smtClean="0"/>
              <a:t> should not be underestimated and could provide efficiencies (base load and peak load), smooth out the energy reserve issues 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37650" cy="1522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None/>
            </a:pPr>
            <a:endParaRPr lang="de-AT" sz="1400">
              <a:solidFill>
                <a:srgbClr val="73737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6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21830"/>
            <a:ext cx="5695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hape4"/>
          <p:cNvSpPr txBox="1"/>
          <p:nvPr/>
        </p:nvSpPr>
        <p:spPr>
          <a:xfrm>
            <a:off x="1257300" y="34290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Case Studies</a:t>
            </a:r>
            <a:endParaRPr lang="en-US" sz="28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447800"/>
            <a:ext cx="228600" cy="54102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8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hape3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ctr">
            <a:norm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hape4"/>
          <p:cNvSpPr>
            <a:spLocks noGrp="1"/>
          </p:cNvSpPr>
          <p:nvPr>
            <p:ph sz="half" idx="2"/>
          </p:nvPr>
        </p:nvSpPr>
        <p:spPr>
          <a:xfrm>
            <a:off x="457200" y="2468562"/>
            <a:ext cx="4040188" cy="3951288"/>
          </a:xfrm>
        </p:spPr>
        <p:txBody>
          <a:bodyPr>
            <a:normAutofit/>
          </a:bodyPr>
          <a:lstStyle/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Austrian-based KI-KELAG International GmbH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acquired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KelKos Energy Sh.p.k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., a Kosovo-based limited company , to develop promising hydropower project sites in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Kosovo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completing a preliminary due diligence review for the Zhur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Hydropower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Project, it instead turned to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opportunities in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Deqan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Rugova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valleys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hape5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ctr">
            <a:norm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Primary Challenges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hape6"/>
          <p:cNvSpPr>
            <a:spLocks noGrp="1"/>
          </p:cNvSpPr>
          <p:nvPr>
            <p:ph sz="quarter" idx="4"/>
          </p:nvPr>
        </p:nvSpPr>
        <p:spPr>
          <a:xfrm>
            <a:off x="4645025" y="2468562"/>
            <a:ext cx="4041775" cy="3951288"/>
          </a:xfrm>
        </p:spPr>
        <p:txBody>
          <a:bodyPr>
            <a:noAutofit/>
          </a:bodyPr>
          <a:lstStyle/>
          <a:p>
            <a:pPr marL="455613" lvl="1" indent="-17145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The ERO issued a Final Authorization to KelKos Energy  in June 2012; however, because the ERO qualified the three units as one cascade totaling 23.1 MW, the project exceeds the 10 MW ceiling for small-scale hydro projects and was denied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FITs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455613" lvl="1" indent="-17145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Kelkos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faced the greatest challenges in the land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use acquisition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process, including: </a:t>
            </a:r>
          </a:p>
          <a:p>
            <a:pPr marL="855663" lvl="2" indent="-17145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Negotiation of the land contract required ERO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preliminary authorization, but in order to get the preliminary authorization, proof of land rights were required</a:t>
            </a:r>
          </a:p>
          <a:p>
            <a:pPr marL="855663" lvl="2" indent="-17145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Limited data availability for land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ownership and registered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titles</a:t>
            </a:r>
          </a:p>
          <a:p>
            <a:pPr marL="855663" lvl="2" indent="-17145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Negotiation among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multiple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agencies</a:t>
            </a:r>
          </a:p>
          <a:p>
            <a:pPr marL="855663" lvl="2" indent="-17145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aximum Forestry permit duration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Hydropower Developer: Kelkos Energy</a:t>
            </a: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024126"/>
              </p:ext>
            </p:extLst>
          </p:nvPr>
        </p:nvGraphicFramePr>
        <p:xfrm>
          <a:off x="533400" y="4613298"/>
          <a:ext cx="4038599" cy="180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9191"/>
                <a:gridCol w="1394704"/>
                <a:gridCol w="1394704"/>
              </a:tblGrid>
              <a:tr h="386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 Name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Net Installed Capacity</a:t>
                      </a:r>
                      <a:r>
                        <a:rPr lang="en-US" sz="11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2125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Lumbardhi</a:t>
                      </a:r>
                      <a:r>
                        <a:rPr lang="en-US" sz="11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</a:t>
                      </a:r>
                      <a:endParaRPr lang="en-US" sz="11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Operational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MW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5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Lumbardhi II</a:t>
                      </a:r>
                      <a:endParaRPr lang="en-US" sz="11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Proposed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23.1 MW (Estimated 55M Euro)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13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Belleja</a:t>
                      </a:r>
                      <a:endParaRPr lang="en-US" sz="11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Proposed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13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Decani</a:t>
                      </a:r>
                      <a:endParaRPr lang="en-US" sz="11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Batang"/>
                          <a:cs typeface="Arial" pitchFamily="34" charset="0"/>
                        </a:rPr>
                        <a:t>Proposed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250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MW Under Active Development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32.1</a:t>
                      </a:r>
                      <a:r>
                        <a:rPr lang="en-US" sz="11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MW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8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Wind Developer: NEK/Upwind International</a:t>
            </a: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37967"/>
              </p:ext>
            </p:extLst>
          </p:nvPr>
        </p:nvGraphicFramePr>
        <p:xfrm>
          <a:off x="533400" y="4495799"/>
          <a:ext cx="4038600" cy="1435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463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 Name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Proposed Size in MW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2547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Wind Park Zatric</a:t>
                      </a:r>
                      <a:endParaRPr lang="en-US" sz="11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Rahovec, </a:t>
                      </a: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Kosovo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 </a:t>
                      </a: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31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Wind Park Budakove</a:t>
                      </a:r>
                      <a:endParaRPr lang="en-US" sz="11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Suharekë, Kosovo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30 - 45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77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MW Under Active Development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90 – </a:t>
                      </a:r>
                      <a:r>
                        <a:rPr lang="en-U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120 </a:t>
                      </a:r>
                      <a:r>
                        <a:rPr lang="en-US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MW*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Shape11"/>
          <p:cNvSpPr>
            <a:spLocks noGrp="1"/>
          </p:cNvSpPr>
          <p:nvPr>
            <p:ph sz="half" idx="4294967295"/>
          </p:nvPr>
        </p:nvSpPr>
        <p:spPr>
          <a:xfrm>
            <a:off x="457200" y="2468562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NEK is a Swiss wind farm developer who presently has three wind farm projects under active development in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Kosovo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 the time of the meeting with the Deloitte Team in December, the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Wind Park Zatric Project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was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currently awaiting ERO Board approval for a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Preliminary Authorization</a:t>
            </a: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US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US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11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*NEK has plans to build an additional 30 MW at an undisclosed location</a:t>
            </a:r>
            <a:endParaRPr lang="en-US" sz="11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hape12"/>
          <p:cNvSpPr>
            <a:spLocks noGrp="1"/>
          </p:cNvSpPr>
          <p:nvPr>
            <p:ph sz="quarter" idx="4294967295"/>
          </p:nvPr>
        </p:nvSpPr>
        <p:spPr>
          <a:xfrm>
            <a:off x="4645025" y="2468562"/>
            <a:ext cx="4041775" cy="39322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5613" lvl="1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Despite the professionalism and communicative assistance of the ERO staff, NEK cited “c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onvincing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ERO of their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model”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its principle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challenge</a:t>
            </a:r>
          </a:p>
          <a:p>
            <a:pPr marL="455613" lvl="1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Changing requirements and illogical sequencing for ERO preliminary authorization involved repeatedly going back to the municipality for additional documentation</a:t>
            </a:r>
          </a:p>
          <a:p>
            <a:pPr marL="455613" lvl="1" indent="-17145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NEK expressed that the current FIT Scheme is inadequate to cover country risks, transmission and substation interconnection, and the 25% balancing requirement and still be able to provide at least an 18% return on equity</a:t>
            </a:r>
          </a:p>
        </p:txBody>
      </p:sp>
      <p:sp>
        <p:nvSpPr>
          <p:cNvPr id="15" name="Shape15"/>
          <p:cNvSpPr txBox="1">
            <a:spLocks/>
          </p:cNvSpPr>
          <p:nvPr/>
        </p:nvSpPr>
        <p:spPr>
          <a:xfrm>
            <a:off x="457200" y="18288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hape16"/>
          <p:cNvSpPr txBox="1">
            <a:spLocks/>
          </p:cNvSpPr>
          <p:nvPr/>
        </p:nvSpPr>
        <p:spPr>
          <a:xfrm>
            <a:off x="4645025" y="1828800"/>
            <a:ext cx="4041775" cy="63976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Primary Challenges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4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hape8"/>
          <p:cNvSpPr>
            <a:spLocks noChangeArrowheads="1"/>
          </p:cNvSpPr>
          <p:nvPr/>
        </p:nvSpPr>
        <p:spPr bwMode="auto">
          <a:xfrm>
            <a:off x="685800" y="1905000"/>
            <a:ext cx="82296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marL="0" lvl="1"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Clr>
                <a:schemeClr val="accent2"/>
              </a:buClr>
            </a:pP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7526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USAID supported development of a Study  “</a:t>
            </a:r>
            <a:r>
              <a:rPr lang="en-US" b="1" dirty="0"/>
              <a:t>Analysis of financial incentives and non-financial barriers to renewable energy development in Kosovo</a:t>
            </a:r>
            <a:r>
              <a:rPr lang="en-US" dirty="0"/>
              <a:t>“ to identify effective and appropriate measures that the Government of Kosovo  may take to facilitate private sector investment in renewable energy generation development.</a:t>
            </a:r>
            <a:endParaRPr lang="en-GB" dirty="0"/>
          </a:p>
          <a:p>
            <a:endParaRPr lang="en-US" dirty="0"/>
          </a:p>
          <a:p>
            <a:r>
              <a:rPr lang="en-US" dirty="0"/>
              <a:t>The USAID study evaluates three areas of interest</a:t>
            </a:r>
            <a:r>
              <a:rPr lang="en-US" dirty="0" smtClean="0"/>
              <a:t>:</a:t>
            </a:r>
          </a:p>
          <a:p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Implications of the Ministerial Council decision for the adoption of RES in Kosovo and an evaluation of the renewable energy targets; </a:t>
            </a: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Existing financial incentives and fiscal measures for stimulating private sector investment in renewable energy and compare them to other countries; and,</a:t>
            </a: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Existing Kosovo electricity market design and administrative issues to identify non-financial barriers that impact the adoption of RES technologies.</a:t>
            </a:r>
            <a:endParaRPr lang="en-GB" dirty="0"/>
          </a:p>
          <a:p>
            <a:endParaRPr lang="en-GB" dirty="0"/>
          </a:p>
        </p:txBody>
      </p:sp>
      <p:sp>
        <p:nvSpPr>
          <p:cNvPr id="11" name="Shape10"/>
          <p:cNvSpPr>
            <a:spLocks noChangeArrowheads="1"/>
          </p:cNvSpPr>
          <p:nvPr/>
        </p:nvSpPr>
        <p:spPr bwMode="auto">
          <a:xfrm>
            <a:off x="2362200" y="12954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USAID Study on Non-Tariff Barriers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hape8"/>
          <p:cNvSpPr>
            <a:spLocks noChangeArrowheads="1"/>
          </p:cNvSpPr>
          <p:nvPr/>
        </p:nvSpPr>
        <p:spPr bwMode="auto">
          <a:xfrm>
            <a:off x="685800" y="1905000"/>
            <a:ext cx="82296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marL="0" lvl="1"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Clr>
                <a:schemeClr val="accent2"/>
              </a:buClr>
            </a:pP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2001083"/>
            <a:ext cx="838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Whether we consider the Kosovo Government’s Energy Strategy or the Energy Secretariat’s both targets aim to achieve the same </a:t>
            </a:r>
            <a:r>
              <a:rPr lang="en-US" dirty="0" smtClean="0"/>
              <a:t>goals: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Diversified energy sources;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 greater role for renewables;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Improved supply shortfalls.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r>
              <a:rPr lang="en-US" dirty="0" smtClean="0"/>
              <a:t>While Kosovo may, by the rules, count biomass to meet these targets, Kosovo’s </a:t>
            </a:r>
            <a:r>
              <a:rPr lang="en-US" dirty="0"/>
              <a:t>renewable energy intent and the EU environmental obligations outlined in the annual report </a:t>
            </a:r>
            <a:r>
              <a:rPr lang="en-US" dirty="0" smtClean="0"/>
              <a:t>card support more renewable energy sources.</a:t>
            </a:r>
            <a:endParaRPr lang="en-GB" dirty="0"/>
          </a:p>
        </p:txBody>
      </p:sp>
      <p:sp>
        <p:nvSpPr>
          <p:cNvPr id="11" name="Shape10"/>
          <p:cNvSpPr>
            <a:spLocks noChangeArrowheads="1"/>
          </p:cNvSpPr>
          <p:nvPr/>
        </p:nvSpPr>
        <p:spPr bwMode="auto">
          <a:xfrm>
            <a:off x="2362200" y="12954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Renewable Energy Targets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hape8"/>
          <p:cNvSpPr>
            <a:spLocks noChangeArrowheads="1"/>
          </p:cNvSpPr>
          <p:nvPr/>
        </p:nvSpPr>
        <p:spPr bwMode="auto">
          <a:xfrm>
            <a:off x="685800" y="1905000"/>
            <a:ext cx="82296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marL="0" lvl="1"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Clr>
                <a:schemeClr val="accent2"/>
              </a:buClr>
            </a:pP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7526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Kosovo has already initiated steps to promote the development of renewable energy projects and reach its 7% goal by </a:t>
            </a:r>
            <a:r>
              <a:rPr lang="en-US" dirty="0" smtClean="0"/>
              <a:t>2016. Steps include: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Feed-in tariffs for wind and hydropower (solar is being developed)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Primary energy laws, market design and regulatory </a:t>
            </a:r>
            <a:r>
              <a:rPr lang="en-US" dirty="0" smtClean="0"/>
              <a:t>structures, </a:t>
            </a:r>
            <a:r>
              <a:rPr lang="en-US" dirty="0"/>
              <a:t>such as: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Priority to power produced by RES projects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Certificates of origin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Preferential access to the grid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Tax incentives</a:t>
            </a:r>
          </a:p>
          <a:p>
            <a:r>
              <a:rPr lang="en-US" dirty="0"/>
              <a:t>T</a:t>
            </a:r>
            <a:r>
              <a:rPr lang="en-US" dirty="0" smtClean="0"/>
              <a:t>he RES </a:t>
            </a:r>
            <a:r>
              <a:rPr lang="en-US" dirty="0"/>
              <a:t>project applications currently pending Preliminary Decision award at the Energy Regulatory Office  (ERO) Kosovo should be able to meet </a:t>
            </a:r>
            <a:r>
              <a:rPr lang="en-US" dirty="0" smtClean="0"/>
              <a:t>established </a:t>
            </a:r>
            <a:r>
              <a:rPr lang="en-US" dirty="0"/>
              <a:t>goal. 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Yet</a:t>
            </a:r>
            <a:r>
              <a:rPr lang="en-US" b="1" dirty="0"/>
              <a:t>:</a:t>
            </a:r>
          </a:p>
          <a:p>
            <a:r>
              <a:rPr lang="en-US" dirty="0" smtClean="0"/>
              <a:t>The level </a:t>
            </a:r>
            <a:r>
              <a:rPr lang="en-US" dirty="0"/>
              <a:t>and structure of </a:t>
            </a:r>
            <a:r>
              <a:rPr lang="en-US" dirty="0" smtClean="0"/>
              <a:t>financial </a:t>
            </a:r>
            <a:r>
              <a:rPr lang="en-US" dirty="0"/>
              <a:t>incentives and fiscal measures, when coupled with </a:t>
            </a:r>
            <a:r>
              <a:rPr lang="en-US" dirty="0" smtClean="0"/>
              <a:t>issues </a:t>
            </a:r>
            <a:r>
              <a:rPr lang="en-US" dirty="0"/>
              <a:t>identified in the authorization and permitting approval processes, make it a </a:t>
            </a:r>
            <a:r>
              <a:rPr lang="en-US" dirty="0" smtClean="0"/>
              <a:t>challenge </a:t>
            </a:r>
            <a:r>
              <a:rPr lang="en-US" dirty="0"/>
              <a:t>for Kosovo to achieve </a:t>
            </a:r>
            <a:r>
              <a:rPr lang="en-US" dirty="0" smtClean="0"/>
              <a:t>mandatory </a:t>
            </a:r>
            <a:r>
              <a:rPr lang="en-US" dirty="0"/>
              <a:t>RES related targets.</a:t>
            </a:r>
            <a:endParaRPr lang="en-GB" dirty="0"/>
          </a:p>
          <a:p>
            <a:endParaRPr lang="en-GB" dirty="0"/>
          </a:p>
        </p:txBody>
      </p:sp>
      <p:sp>
        <p:nvSpPr>
          <p:cNvPr id="11" name="Shape10"/>
          <p:cNvSpPr>
            <a:spLocks noChangeArrowheads="1"/>
          </p:cNvSpPr>
          <p:nvPr/>
        </p:nvSpPr>
        <p:spPr bwMode="auto">
          <a:xfrm>
            <a:off x="2362200" y="12954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Renewable Energy Targets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hape8"/>
          <p:cNvSpPr>
            <a:spLocks noChangeArrowheads="1"/>
          </p:cNvSpPr>
          <p:nvPr/>
        </p:nvSpPr>
        <p:spPr bwMode="auto">
          <a:xfrm>
            <a:off x="685800" y="1905000"/>
            <a:ext cx="82296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marL="0" lvl="1"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Clr>
                <a:schemeClr val="accent2"/>
              </a:buClr>
            </a:pP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229868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How much of renewable energy potential will be efficiently utilized depends on how the main </a:t>
            </a:r>
            <a:r>
              <a:rPr lang="en-US" dirty="0" smtClean="0"/>
              <a:t>non-tariff barriers </a:t>
            </a:r>
            <a:r>
              <a:rPr lang="en-US" dirty="0"/>
              <a:t>will be encountered and eliminated both by legislators and investors.  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The </a:t>
            </a:r>
            <a:r>
              <a:rPr lang="en-US" b="1" dirty="0"/>
              <a:t>typical barriers </a:t>
            </a:r>
            <a:r>
              <a:rPr lang="en-US" b="1" dirty="0" smtClean="0"/>
              <a:t>include:</a:t>
            </a:r>
          </a:p>
          <a:p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Financial</a:t>
            </a:r>
            <a:r>
              <a:rPr lang="en-US" b="1" dirty="0"/>
              <a:t>;</a:t>
            </a:r>
            <a:r>
              <a:rPr lang="en-US" b="1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Technical; and,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Administrative </a:t>
            </a:r>
            <a:r>
              <a:rPr lang="en-US" b="1" dirty="0"/>
              <a:t>that </a:t>
            </a:r>
            <a:r>
              <a:rPr lang="en-US" b="1" dirty="0" smtClean="0"/>
              <a:t>include:</a:t>
            </a:r>
          </a:p>
          <a:p>
            <a:pPr marL="742950" lvl="1" indent="-285750">
              <a:buFont typeface="Arial" pitchFamily="34" charset="0"/>
              <a:buChar char="−"/>
            </a:pPr>
            <a:r>
              <a:rPr lang="en-US" b="1" dirty="0" smtClean="0"/>
              <a:t>Social</a:t>
            </a:r>
            <a:r>
              <a:rPr lang="en-US" b="1" dirty="0"/>
              <a:t>;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−"/>
            </a:pPr>
            <a:r>
              <a:rPr lang="en-US" b="1" dirty="0" smtClean="0"/>
              <a:t>Environmental</a:t>
            </a:r>
            <a:r>
              <a:rPr lang="en-US" b="1" dirty="0"/>
              <a:t>;</a:t>
            </a:r>
            <a:r>
              <a:rPr lang="en-US" b="1" dirty="0" smtClean="0"/>
              <a:t> </a:t>
            </a:r>
          </a:p>
          <a:p>
            <a:pPr marL="742950" lvl="1" indent="-285750">
              <a:buFont typeface="Arial" pitchFamily="34" charset="0"/>
              <a:buChar char="−"/>
            </a:pPr>
            <a:r>
              <a:rPr lang="en-US" b="1" dirty="0" smtClean="0"/>
              <a:t>institutional </a:t>
            </a:r>
            <a:r>
              <a:rPr lang="en-US" b="1" dirty="0"/>
              <a:t>and legal barriers .</a:t>
            </a:r>
            <a:endParaRPr lang="en-GB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11" name="Shape10"/>
          <p:cNvSpPr>
            <a:spLocks noChangeArrowheads="1"/>
          </p:cNvSpPr>
          <p:nvPr/>
        </p:nvSpPr>
        <p:spPr bwMode="auto">
          <a:xfrm>
            <a:off x="2362200" y="12954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Barriers to Renewable Energy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Authorization 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Process</a:t>
            </a: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hape91"/>
          <p:cNvSpPr txBox="1"/>
          <p:nvPr/>
        </p:nvSpPr>
        <p:spPr>
          <a:xfrm>
            <a:off x="838200" y="1831776"/>
            <a:ext cx="7467600" cy="523220"/>
          </a:xfrm>
          <a:prstGeom prst="rect">
            <a:avLst/>
          </a:prstGeom>
          <a:noFill/>
          <a:ln>
            <a:solidFill>
              <a:srgbClr val="B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The ERO implements the authorization procedure required for the construction of energy facilities, admittance to the FIT Support Scheme, and RES and connection to the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grid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hape3"/>
          <p:cNvSpPr/>
          <p:nvPr/>
        </p:nvSpPr>
        <p:spPr>
          <a:xfrm>
            <a:off x="4572000" y="2488674"/>
            <a:ext cx="441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Authorizations/Approvals Required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362200"/>
            <a:ext cx="4343401" cy="4306670"/>
          </a:xfrm>
          <a:prstGeom prst="rect">
            <a:avLst/>
          </a:prstGeom>
        </p:spPr>
        <p:txBody>
          <a:bodyPr/>
          <a:lstStyle/>
          <a:p>
            <a:pPr lvl="1">
              <a:buClr>
                <a:srgbClr val="B00000"/>
              </a:buClr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authorization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process requires that the applicant coordinate across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GoK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Ministries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B00000"/>
              </a:buClr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Energy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Regulatory Office (ERO)</a:t>
            </a: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Concerned Municipality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Private Land Owner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Privatization Agency of Kosovo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Ministry of Agriculture and Rural Development, Department of Forestry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Ministry of Environment and Spatial Planning (MESP)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MESP, Department of Construction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MESP, Department of Water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Transmission System Operator (KOSTT)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Distribution System Operator (KEDS)</a:t>
            </a:r>
          </a:p>
          <a:p>
            <a:pPr lvl="1">
              <a:buClr>
                <a:srgbClr val="B00000"/>
              </a:buClr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B00000"/>
              </a:buClr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B00000"/>
              </a:buClr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* Full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list of required documentation available on </a:t>
            </a:r>
            <a:r>
              <a:rPr lang="en-US" sz="1000" i="1" dirty="0">
                <a:latin typeface="Arial" pitchFamily="34" charset="0"/>
                <a:cs typeface="Arial" pitchFamily="34" charset="0"/>
                <a:hlinkClick r:id="rId4"/>
              </a:rPr>
              <a:t>ERO website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B00000"/>
              </a:buClr>
            </a:pPr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199" y="2378644"/>
            <a:ext cx="4343401" cy="3689866"/>
          </a:xfrm>
          <a:prstGeom prst="rect">
            <a:avLst/>
          </a:prstGeom>
        </p:spPr>
        <p:txBody>
          <a:bodyPr/>
          <a:lstStyle/>
          <a:p>
            <a:pPr lvl="1">
              <a:buClr>
                <a:srgbClr val="B00000"/>
              </a:buClr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B00000"/>
              </a:buClr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B00000"/>
              </a:buClr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ERO License (demonstration of project viability, company financial standing, financing)</a:t>
            </a: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Land Use Authorization (possibly includes rezoning, negotiations for municipal or PAK land)</a:t>
            </a: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Environmental Consent (EIA, Scoping </a:t>
            </a: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Construction Permitting</a:t>
            </a: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Municipal Permitting</a:t>
            </a: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Water Use Permitting (applications need to be approved by relevant municipalities, ministries, water authorities)</a:t>
            </a: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Connection Agreements</a:t>
            </a: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Public hearings</a:t>
            </a:r>
          </a:p>
          <a:p>
            <a:pPr marL="742950" lvl="1" indent="-285750">
              <a:buClr>
                <a:srgbClr val="B00000"/>
              </a:buClr>
              <a:buFont typeface="Wingdings" pitchFamily="2" charset="2"/>
              <a:buChar char="§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B00000"/>
              </a:buClr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Each of these procedures in turn require  a variety of documentation and reports some in </a:t>
            </a:r>
          </a:p>
          <a:p>
            <a:pPr marL="742950" lvl="1" indent="-285750">
              <a:buClr>
                <a:srgbClr val="B00000"/>
              </a:buClr>
              <a:buFont typeface="Arial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B00000"/>
              </a:buClr>
            </a:pPr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Authorization Process 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Impediments</a:t>
            </a: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5526141" y="838200"/>
            <a:ext cx="13992553" cy="6855388"/>
            <a:chOff x="-5526141" y="579156"/>
            <a:chExt cx="13992553" cy="6855388"/>
          </a:xfrm>
        </p:grpSpPr>
        <p:sp>
          <p:nvSpPr>
            <p:cNvPr id="28" name="Block Arc 27"/>
            <p:cNvSpPr/>
            <p:nvPr/>
          </p:nvSpPr>
          <p:spPr>
            <a:xfrm>
              <a:off x="-5526141" y="579156"/>
              <a:ext cx="6855388" cy="6855388"/>
            </a:xfrm>
            <a:prstGeom prst="blockArc">
              <a:avLst>
                <a:gd name="adj1" fmla="val 18900000"/>
                <a:gd name="adj2" fmla="val 2700000"/>
                <a:gd name="adj3" fmla="val 315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585852" y="1627426"/>
              <a:ext cx="7880559" cy="591998"/>
            </a:xfrm>
            <a:custGeom>
              <a:avLst/>
              <a:gdLst>
                <a:gd name="connsiteX0" fmla="*/ 0 w 7880559"/>
                <a:gd name="connsiteY0" fmla="*/ 0 h 591998"/>
                <a:gd name="connsiteX1" fmla="*/ 7880559 w 7880559"/>
                <a:gd name="connsiteY1" fmla="*/ 0 h 591998"/>
                <a:gd name="connsiteX2" fmla="*/ 7880559 w 7880559"/>
                <a:gd name="connsiteY2" fmla="*/ 591998 h 591998"/>
                <a:gd name="connsiteX3" fmla="*/ 0 w 7880559"/>
                <a:gd name="connsiteY3" fmla="*/ 591998 h 591998"/>
                <a:gd name="connsiteX4" fmla="*/ 0 w 7880559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0559" h="591998">
                  <a:moveTo>
                    <a:pt x="0" y="0"/>
                  </a:moveTo>
                  <a:lnTo>
                    <a:pt x="7880559" y="0"/>
                  </a:lnTo>
                  <a:lnTo>
                    <a:pt x="7880559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Lack of clear, harmonized, and comprehensive Legal Framework resulting in subjective and inconsistent interpretation of the laws intent</a:t>
              </a: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–"/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Segmented Development of Laws and Processes  led to fragmented procedures involving a multitude of stakeholders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296587" y="1634161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004982" y="2322071"/>
              <a:ext cx="7461430" cy="591998"/>
            </a:xfrm>
            <a:custGeom>
              <a:avLst/>
              <a:gdLst>
                <a:gd name="connsiteX0" fmla="*/ 0 w 7461430"/>
                <a:gd name="connsiteY0" fmla="*/ 0 h 591998"/>
                <a:gd name="connsiteX1" fmla="*/ 7461430 w 7461430"/>
                <a:gd name="connsiteY1" fmla="*/ 0 h 591998"/>
                <a:gd name="connsiteX2" fmla="*/ 7461430 w 7461430"/>
                <a:gd name="connsiteY2" fmla="*/ 591998 h 591998"/>
                <a:gd name="connsiteX3" fmla="*/ 0 w 7461430"/>
                <a:gd name="connsiteY3" fmla="*/ 591998 h 591998"/>
                <a:gd name="connsiteX4" fmla="*/ 0 w 7461430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1430" h="591998">
                  <a:moveTo>
                    <a:pt x="0" y="0"/>
                  </a:moveTo>
                  <a:lnTo>
                    <a:pt x="7461430" y="0"/>
                  </a:lnTo>
                  <a:lnTo>
                    <a:pt x="7461430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Lack of transparency in application and evaluation criteria resulting in unclear investor guidance</a:t>
              </a:r>
            </a:p>
            <a:p>
              <a:pPr marL="228600" lvl="1" indent="-2286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–"/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Unpublished applications and undocumented criteria enable inconsistent and discretionary practices</a:t>
              </a:r>
              <a:endParaRPr lang="en-US" sz="11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15716" y="2328805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B.</a:t>
              </a:r>
              <a:endParaRPr lang="en-US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234662" y="3016206"/>
              <a:ext cx="7231749" cy="591998"/>
            </a:xfrm>
            <a:custGeom>
              <a:avLst/>
              <a:gdLst>
                <a:gd name="connsiteX0" fmla="*/ 0 w 7231749"/>
                <a:gd name="connsiteY0" fmla="*/ 0 h 591998"/>
                <a:gd name="connsiteX1" fmla="*/ 7231749 w 7231749"/>
                <a:gd name="connsiteY1" fmla="*/ 0 h 591998"/>
                <a:gd name="connsiteX2" fmla="*/ 7231749 w 7231749"/>
                <a:gd name="connsiteY2" fmla="*/ 591998 h 591998"/>
                <a:gd name="connsiteX3" fmla="*/ 0 w 7231749"/>
                <a:gd name="connsiteY3" fmla="*/ 591998 h 591998"/>
                <a:gd name="connsiteX4" fmla="*/ 0 w 7231749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1749" h="591998">
                  <a:moveTo>
                    <a:pt x="0" y="0"/>
                  </a:moveTo>
                  <a:lnTo>
                    <a:pt x="7231749" y="0"/>
                  </a:lnTo>
                  <a:lnTo>
                    <a:pt x="7231749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Technical deficiencies in evaluation of applications resulting in </a:t>
              </a: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discretionary practices resulting in increased administrative costs and inconsistent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enforcement</a:t>
              </a:r>
              <a:endParaRPr lang="en-US" sz="11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–"/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Applications require technical expertise which is not always available within the evaluating Ministries</a:t>
              </a:r>
              <a:endParaRPr lang="en-US" sz="11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945397" y="3022940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C.</a:t>
              </a:r>
              <a:endParaRPr lang="en-US" dirty="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07997" y="3710850"/>
              <a:ext cx="7158414" cy="591998"/>
            </a:xfrm>
            <a:custGeom>
              <a:avLst/>
              <a:gdLst>
                <a:gd name="connsiteX0" fmla="*/ 0 w 7158414"/>
                <a:gd name="connsiteY0" fmla="*/ 0 h 591998"/>
                <a:gd name="connsiteX1" fmla="*/ 7158414 w 7158414"/>
                <a:gd name="connsiteY1" fmla="*/ 0 h 591998"/>
                <a:gd name="connsiteX2" fmla="*/ 7158414 w 7158414"/>
                <a:gd name="connsiteY2" fmla="*/ 591998 h 591998"/>
                <a:gd name="connsiteX3" fmla="*/ 0 w 7158414"/>
                <a:gd name="connsiteY3" fmla="*/ 591998 h 591998"/>
                <a:gd name="connsiteX4" fmla="*/ 0 w 7158414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8414" h="591998">
                  <a:moveTo>
                    <a:pt x="0" y="0"/>
                  </a:moveTo>
                  <a:lnTo>
                    <a:pt x="7158414" y="0"/>
                  </a:lnTo>
                  <a:lnTo>
                    <a:pt x="7158414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Absence of institutionalized processes and available </a:t>
              </a: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resources resulting in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discretionary practice</a:t>
              </a:r>
              <a:endParaRPr lang="en-US" sz="11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171450" lvl="1" indent="-1714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–"/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Example: ERO issues Preliminary Decision before application is deemed complete.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1018732" y="3717584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D.</a:t>
              </a:r>
              <a:endParaRPr lang="en-US" dirty="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234662" y="4405494"/>
              <a:ext cx="7231749" cy="591998"/>
            </a:xfrm>
            <a:custGeom>
              <a:avLst/>
              <a:gdLst>
                <a:gd name="connsiteX0" fmla="*/ 0 w 7231749"/>
                <a:gd name="connsiteY0" fmla="*/ 0 h 591998"/>
                <a:gd name="connsiteX1" fmla="*/ 7231749 w 7231749"/>
                <a:gd name="connsiteY1" fmla="*/ 0 h 591998"/>
                <a:gd name="connsiteX2" fmla="*/ 7231749 w 7231749"/>
                <a:gd name="connsiteY2" fmla="*/ 591998 h 591998"/>
                <a:gd name="connsiteX3" fmla="*/ 0 w 7231749"/>
                <a:gd name="connsiteY3" fmla="*/ 591998 h 591998"/>
                <a:gd name="connsiteX4" fmla="*/ 0 w 7231749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1749" h="591998">
                  <a:moveTo>
                    <a:pt x="0" y="0"/>
                  </a:moveTo>
                  <a:lnTo>
                    <a:pt x="7231749" y="0"/>
                  </a:lnTo>
                  <a:lnTo>
                    <a:pt x="7231749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Arbitrary application review and revision timelines resulting in  increased investor  risk</a:t>
              </a:r>
              <a:endParaRPr lang="en-US" sz="11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945397" y="4412228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E.</a:t>
              </a:r>
              <a:endParaRPr lang="en-US" dirty="0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004982" y="5164217"/>
              <a:ext cx="7461430" cy="462824"/>
            </a:xfrm>
            <a:custGeom>
              <a:avLst/>
              <a:gdLst>
                <a:gd name="connsiteX0" fmla="*/ 0 w 7461430"/>
                <a:gd name="connsiteY0" fmla="*/ 0 h 462824"/>
                <a:gd name="connsiteX1" fmla="*/ 7461430 w 7461430"/>
                <a:gd name="connsiteY1" fmla="*/ 0 h 462824"/>
                <a:gd name="connsiteX2" fmla="*/ 7461430 w 7461430"/>
                <a:gd name="connsiteY2" fmla="*/ 462824 h 462824"/>
                <a:gd name="connsiteX3" fmla="*/ 0 w 7461430"/>
                <a:gd name="connsiteY3" fmla="*/ 462824 h 462824"/>
                <a:gd name="connsiteX4" fmla="*/ 0 w 7461430"/>
                <a:gd name="connsiteY4" fmla="*/ 0 h 46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1430" h="462824">
                  <a:moveTo>
                    <a:pt x="0" y="0"/>
                  </a:moveTo>
                  <a:lnTo>
                    <a:pt x="7461430" y="0"/>
                  </a:lnTo>
                  <a:lnTo>
                    <a:pt x="7461430" y="462824"/>
                  </a:lnTo>
                  <a:lnTo>
                    <a:pt x="0" y="462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Permitting processes do not account for the size of the projects in a meaningful way resulting in unnecessary constraints for  micro- and small-generation projects</a:t>
              </a:r>
              <a:endParaRPr lang="en-US" sz="11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715716" y="5106363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F.</a:t>
              </a:r>
              <a:endParaRPr lang="en-US" dirty="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85852" y="5858861"/>
              <a:ext cx="7880559" cy="462824"/>
            </a:xfrm>
            <a:custGeom>
              <a:avLst/>
              <a:gdLst>
                <a:gd name="connsiteX0" fmla="*/ 0 w 7880559"/>
                <a:gd name="connsiteY0" fmla="*/ 0 h 462824"/>
                <a:gd name="connsiteX1" fmla="*/ 7880559 w 7880559"/>
                <a:gd name="connsiteY1" fmla="*/ 0 h 462824"/>
                <a:gd name="connsiteX2" fmla="*/ 7880559 w 7880559"/>
                <a:gd name="connsiteY2" fmla="*/ 462824 h 462824"/>
                <a:gd name="connsiteX3" fmla="*/ 0 w 7880559"/>
                <a:gd name="connsiteY3" fmla="*/ 462824 h 462824"/>
                <a:gd name="connsiteX4" fmla="*/ 0 w 7880559"/>
                <a:gd name="connsiteY4" fmla="*/ 0 h 46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0559" h="462824">
                  <a:moveTo>
                    <a:pt x="0" y="0"/>
                  </a:moveTo>
                  <a:lnTo>
                    <a:pt x="7880559" y="0"/>
                  </a:lnTo>
                  <a:lnTo>
                    <a:pt x="7880559" y="462824"/>
                  </a:lnTo>
                  <a:lnTo>
                    <a:pt x="0" y="462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Lack of proactive spatial planning for energy purposes resulting in extensive re-zoning  procedures  </a:t>
              </a:r>
              <a:endParaRPr lang="en-US" sz="11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296587" y="5801008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G.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5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Authorization Process Suggested Best 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Practices</a:t>
            </a: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5526141" y="840812"/>
            <a:ext cx="13992553" cy="6855388"/>
            <a:chOff x="-5526141" y="579156"/>
            <a:chExt cx="13992553" cy="6855388"/>
          </a:xfrm>
        </p:grpSpPr>
        <p:sp>
          <p:nvSpPr>
            <p:cNvPr id="12" name="Block Arc 11"/>
            <p:cNvSpPr/>
            <p:nvPr/>
          </p:nvSpPr>
          <p:spPr>
            <a:xfrm>
              <a:off x="-5526141" y="579156"/>
              <a:ext cx="6855388" cy="6855388"/>
            </a:xfrm>
            <a:prstGeom prst="blockArc">
              <a:avLst>
                <a:gd name="adj1" fmla="val 18900000"/>
                <a:gd name="adj2" fmla="val 2700000"/>
                <a:gd name="adj3" fmla="val 315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585852" y="1627426"/>
              <a:ext cx="7880559" cy="591998"/>
            </a:xfrm>
            <a:custGeom>
              <a:avLst/>
              <a:gdLst>
                <a:gd name="connsiteX0" fmla="*/ 0 w 7880559"/>
                <a:gd name="connsiteY0" fmla="*/ 0 h 591998"/>
                <a:gd name="connsiteX1" fmla="*/ 7880559 w 7880559"/>
                <a:gd name="connsiteY1" fmla="*/ 0 h 591998"/>
                <a:gd name="connsiteX2" fmla="*/ 7880559 w 7880559"/>
                <a:gd name="connsiteY2" fmla="*/ 591998 h 591998"/>
                <a:gd name="connsiteX3" fmla="*/ 0 w 7880559"/>
                <a:gd name="connsiteY3" fmla="*/ 591998 h 591998"/>
                <a:gd name="connsiteX4" fmla="*/ 0 w 7880559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0559" h="591998">
                  <a:moveTo>
                    <a:pt x="0" y="0"/>
                  </a:moveTo>
                  <a:lnTo>
                    <a:pt x="7880559" y="0"/>
                  </a:lnTo>
                  <a:lnTo>
                    <a:pt x="7880559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Reform the legal framework such that the authorization and permitting process are better coordinated</a:t>
              </a:r>
            </a:p>
            <a:p>
              <a:pPr marL="171450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–"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Example: Denmark streamlines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its process </a:t>
              </a: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to include only 3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licenses  issued by a single agency </a:t>
              </a: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or offshore wind</a:t>
              </a:r>
              <a:endPara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6587" y="1634161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004982" y="2322071"/>
              <a:ext cx="7461430" cy="591998"/>
            </a:xfrm>
            <a:custGeom>
              <a:avLst/>
              <a:gdLst>
                <a:gd name="connsiteX0" fmla="*/ 0 w 7461430"/>
                <a:gd name="connsiteY0" fmla="*/ 0 h 591998"/>
                <a:gd name="connsiteX1" fmla="*/ 7461430 w 7461430"/>
                <a:gd name="connsiteY1" fmla="*/ 0 h 591998"/>
                <a:gd name="connsiteX2" fmla="*/ 7461430 w 7461430"/>
                <a:gd name="connsiteY2" fmla="*/ 591998 h 591998"/>
                <a:gd name="connsiteX3" fmla="*/ 0 w 7461430"/>
                <a:gd name="connsiteY3" fmla="*/ 591998 h 591998"/>
                <a:gd name="connsiteX4" fmla="*/ 0 w 7461430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1430" h="591998">
                  <a:moveTo>
                    <a:pt x="0" y="0"/>
                  </a:moveTo>
                  <a:lnTo>
                    <a:pt x="7461430" y="0"/>
                  </a:lnTo>
                  <a:lnTo>
                    <a:pt x="7461430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Publish all criteria for application and evaluation in a centralized, accessible space</a:t>
              </a:r>
            </a:p>
            <a:p>
              <a:pPr marL="171450" lvl="1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–"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Example: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The UK</a:t>
              </a: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Austria, and Germany all have publically available evaluation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criteria  and methodologies</a:t>
              </a:r>
              <a:endPara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5716" y="2328805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B.</a:t>
              </a:r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234662" y="3016206"/>
              <a:ext cx="7231749" cy="591998"/>
            </a:xfrm>
            <a:custGeom>
              <a:avLst/>
              <a:gdLst>
                <a:gd name="connsiteX0" fmla="*/ 0 w 7231749"/>
                <a:gd name="connsiteY0" fmla="*/ 0 h 591998"/>
                <a:gd name="connsiteX1" fmla="*/ 7231749 w 7231749"/>
                <a:gd name="connsiteY1" fmla="*/ 0 h 591998"/>
                <a:gd name="connsiteX2" fmla="*/ 7231749 w 7231749"/>
                <a:gd name="connsiteY2" fmla="*/ 591998 h 591998"/>
                <a:gd name="connsiteX3" fmla="*/ 0 w 7231749"/>
                <a:gd name="connsiteY3" fmla="*/ 591998 h 591998"/>
                <a:gd name="connsiteX4" fmla="*/ 0 w 7231749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1749" h="591998">
                  <a:moveTo>
                    <a:pt x="0" y="0"/>
                  </a:moveTo>
                  <a:lnTo>
                    <a:pt x="7231749" y="0"/>
                  </a:lnTo>
                  <a:lnTo>
                    <a:pt x="7231749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Offer trainings and certifications to develop the technical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skill </a:t>
              </a: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sets required for application evaluation</a:t>
              </a:r>
            </a:p>
            <a:p>
              <a:pPr marL="171450" lvl="0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–"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Example: Germany has developed an integrated approach to training their workforce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945397" y="3022940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C.</a:t>
              </a:r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07997" y="3710850"/>
              <a:ext cx="7158414" cy="591998"/>
            </a:xfrm>
            <a:custGeom>
              <a:avLst/>
              <a:gdLst>
                <a:gd name="connsiteX0" fmla="*/ 0 w 7158414"/>
                <a:gd name="connsiteY0" fmla="*/ 0 h 591998"/>
                <a:gd name="connsiteX1" fmla="*/ 7158414 w 7158414"/>
                <a:gd name="connsiteY1" fmla="*/ 0 h 591998"/>
                <a:gd name="connsiteX2" fmla="*/ 7158414 w 7158414"/>
                <a:gd name="connsiteY2" fmla="*/ 591998 h 591998"/>
                <a:gd name="connsiteX3" fmla="*/ 0 w 7158414"/>
                <a:gd name="connsiteY3" fmla="*/ 591998 h 591998"/>
                <a:gd name="connsiteX4" fmla="*/ 0 w 7158414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8414" h="591998">
                  <a:moveTo>
                    <a:pt x="0" y="0"/>
                  </a:moveTo>
                  <a:lnTo>
                    <a:pt x="7158414" y="0"/>
                  </a:lnTo>
                  <a:lnTo>
                    <a:pt x="7158414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Publically publish detailed document of all criteria and procedures </a:t>
              </a:r>
            </a:p>
            <a:p>
              <a:pPr marL="171450" lvl="1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–"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Example: In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Germany, all applications that meets the publically available criteria must be approved by law</a:t>
              </a:r>
              <a:endPara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1018732" y="3717584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D.</a:t>
              </a:r>
              <a:endParaRPr lang="en-US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34662" y="4405494"/>
              <a:ext cx="7231749" cy="591998"/>
            </a:xfrm>
            <a:custGeom>
              <a:avLst/>
              <a:gdLst>
                <a:gd name="connsiteX0" fmla="*/ 0 w 7231749"/>
                <a:gd name="connsiteY0" fmla="*/ 0 h 591998"/>
                <a:gd name="connsiteX1" fmla="*/ 7231749 w 7231749"/>
                <a:gd name="connsiteY1" fmla="*/ 0 h 591998"/>
                <a:gd name="connsiteX2" fmla="*/ 7231749 w 7231749"/>
                <a:gd name="connsiteY2" fmla="*/ 591998 h 591998"/>
                <a:gd name="connsiteX3" fmla="*/ 0 w 7231749"/>
                <a:gd name="connsiteY3" fmla="*/ 591998 h 591998"/>
                <a:gd name="connsiteX4" fmla="*/ 0 w 7231749"/>
                <a:gd name="connsiteY4" fmla="*/ 0 h 59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1749" h="591998">
                  <a:moveTo>
                    <a:pt x="0" y="0"/>
                  </a:moveTo>
                  <a:lnTo>
                    <a:pt x="7231749" y="0"/>
                  </a:lnTo>
                  <a:lnTo>
                    <a:pt x="7231749" y="591998"/>
                  </a:lnTo>
                  <a:lnTo>
                    <a:pt x="0" y="591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Develop timelines with a holistic view of the procedures with accompanying enforcement mechanisms</a:t>
              </a:r>
            </a:p>
            <a:p>
              <a:pPr marL="171450" lvl="1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–"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Example: Enforcement mechanisms in Europe vary among tacit approval, escalating fees, and legal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recourse</a:t>
              </a:r>
              <a:endPara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945397" y="4412228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E.</a:t>
              </a:r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004982" y="5164217"/>
              <a:ext cx="7461430" cy="462824"/>
            </a:xfrm>
            <a:custGeom>
              <a:avLst/>
              <a:gdLst>
                <a:gd name="connsiteX0" fmla="*/ 0 w 7461430"/>
                <a:gd name="connsiteY0" fmla="*/ 0 h 462824"/>
                <a:gd name="connsiteX1" fmla="*/ 7461430 w 7461430"/>
                <a:gd name="connsiteY1" fmla="*/ 0 h 462824"/>
                <a:gd name="connsiteX2" fmla="*/ 7461430 w 7461430"/>
                <a:gd name="connsiteY2" fmla="*/ 462824 h 462824"/>
                <a:gd name="connsiteX3" fmla="*/ 0 w 7461430"/>
                <a:gd name="connsiteY3" fmla="*/ 462824 h 462824"/>
                <a:gd name="connsiteX4" fmla="*/ 0 w 7461430"/>
                <a:gd name="connsiteY4" fmla="*/ 0 h 46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1430" h="462824">
                  <a:moveTo>
                    <a:pt x="0" y="0"/>
                  </a:moveTo>
                  <a:lnTo>
                    <a:pt x="7461430" y="0"/>
                  </a:lnTo>
                  <a:lnTo>
                    <a:pt x="7461430" y="462824"/>
                  </a:lnTo>
                  <a:lnTo>
                    <a:pt x="0" y="462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EU Directive 2009/28/EC recommends that countries implement more expedited permitting procedures for micro and/or distributed generation projects, as they differ fundamentally from large scale </a:t>
              </a:r>
              <a:r>
                <a:rPr lang="en-US" sz="11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generation</a:t>
              </a:r>
              <a:endPara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715716" y="5106363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F.</a:t>
              </a:r>
              <a:endParaRPr lang="en-US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85852" y="5858861"/>
              <a:ext cx="7880559" cy="462824"/>
            </a:xfrm>
            <a:custGeom>
              <a:avLst/>
              <a:gdLst>
                <a:gd name="connsiteX0" fmla="*/ 0 w 7880559"/>
                <a:gd name="connsiteY0" fmla="*/ 0 h 462824"/>
                <a:gd name="connsiteX1" fmla="*/ 7880559 w 7880559"/>
                <a:gd name="connsiteY1" fmla="*/ 0 h 462824"/>
                <a:gd name="connsiteX2" fmla="*/ 7880559 w 7880559"/>
                <a:gd name="connsiteY2" fmla="*/ 462824 h 462824"/>
                <a:gd name="connsiteX3" fmla="*/ 0 w 7880559"/>
                <a:gd name="connsiteY3" fmla="*/ 462824 h 462824"/>
                <a:gd name="connsiteX4" fmla="*/ 0 w 7880559"/>
                <a:gd name="connsiteY4" fmla="*/ 0 h 46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0559" h="462824">
                  <a:moveTo>
                    <a:pt x="0" y="0"/>
                  </a:moveTo>
                  <a:lnTo>
                    <a:pt x="7880559" y="0"/>
                  </a:lnTo>
                  <a:lnTo>
                    <a:pt x="7880559" y="462824"/>
                  </a:lnTo>
                  <a:lnTo>
                    <a:pt x="0" y="462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367" tIns="30480" rIns="30480" bIns="3048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Minimize need for re-zoning by proactively designating energy generation as one of the uses for land parcels</a:t>
              </a:r>
              <a:endParaRPr lang="en-US" sz="11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96587" y="5801008"/>
              <a:ext cx="578530" cy="57853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G.</a:t>
              </a:r>
              <a:endParaRPr lang="en-US" dirty="0"/>
            </a:p>
          </p:txBody>
        </p:sp>
      </p:grpSp>
      <p:sp>
        <p:nvSpPr>
          <p:cNvPr id="27" name="Oval 26"/>
          <p:cNvSpPr/>
          <p:nvPr/>
        </p:nvSpPr>
        <p:spPr>
          <a:xfrm>
            <a:off x="296587" y="6060052"/>
            <a:ext cx="578530" cy="578530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n-US" dirty="0" smtClean="0"/>
              <a:t>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rgbClr val="B8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752600"/>
            <a:ext cx="228600" cy="51054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Shape92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05B96-1593-4C3D-B6FD-5DC528EFCEE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28479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hape10"/>
          <p:cNvSpPr>
            <a:spLocks noChangeArrowheads="1"/>
          </p:cNvSpPr>
          <p:nvPr/>
        </p:nvSpPr>
        <p:spPr bwMode="auto">
          <a:xfrm>
            <a:off x="2209800" y="12192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Project Risk Areas– Support Scheme and Incentives</a:t>
            </a:r>
          </a:p>
          <a:p>
            <a:pPr algn="r"/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15189"/>
              </p:ext>
            </p:extLst>
          </p:nvPr>
        </p:nvGraphicFramePr>
        <p:xfrm>
          <a:off x="381000" y="2819400"/>
          <a:ext cx="8534400" cy="358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3553839"/>
                <a:gridCol w="3456561"/>
              </a:tblGrid>
              <a:tr h="191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atang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0" algn="l"/>
                        </a:tabLs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Mitigation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Option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</a:tr>
              <a:tr h="3827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Stability of FIT Scheme over Time</a:t>
                      </a:r>
                      <a:endParaRPr lang="en-US" sz="1200" b="1" u="non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There is no explicit indication that the level of FIT will be maintained  at a consistent</a:t>
                      </a:r>
                      <a:r>
                        <a:rPr lang="en-US" sz="1200" b="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level </a:t>
                      </a:r>
                      <a:r>
                        <a:rPr lang="en-US" sz="1200" b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over time </a:t>
                      </a:r>
                      <a:endParaRPr lang="en-US" sz="1200" b="1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Issue</a:t>
                      </a:r>
                      <a:r>
                        <a:rPr lang="en-US" sz="1200" b="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 </a:t>
                      </a:r>
                      <a:r>
                        <a:rPr lang="en-US" sz="1200" b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statement from the ERO regarding the period for which the FIT is effective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569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Duration of the FIT Scheme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The current FIT scheme provides for 10 year term,</a:t>
                      </a:r>
                      <a:r>
                        <a:rPr lang="en-US" sz="1200" b="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which is less than the </a:t>
                      </a:r>
                      <a:r>
                        <a:rPr lang="en-US" sz="1200" b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minimum of 12 years for</a:t>
                      </a:r>
                      <a:r>
                        <a:rPr lang="en-US" sz="1200" b="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project financing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Increase the FIT Scheme  term to reduce the market risk associated with price volatility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1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Lack of Fiscal Tax Incentives</a:t>
                      </a:r>
                      <a:endParaRPr lang="en-US" sz="1200" b="1" u="none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buClr>
                          <a:schemeClr val="accent2"/>
                        </a:buClr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There are currently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no tax incentives for RE projects that reduce upfront capital costs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Offer incentives for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accelerated depreciation, customs duty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relief 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, and investment tax credits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1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FIT Entry Sequencing</a:t>
                      </a:r>
                      <a:endParaRPr lang="en-US" sz="1200" b="1" u="none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Projects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cannot be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fully admitted 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to the Support Scheme and benefit from FIT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until fully operational </a:t>
                      </a: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Revise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the Support Scheme to allow projects to be admitted prior to construction completion</a:t>
                      </a:r>
                      <a:endParaRPr lang="en-US" sz="1200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2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FIT Ceiling</a:t>
                      </a:r>
                      <a:endParaRPr lang="en-US" sz="1200" b="1" u="none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The FIT ceiling established by MED Administrative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Instructions may prevent projects that qualify for being admitted to the Support Scheme </a:t>
                      </a:r>
                      <a:endParaRPr lang="en-US" sz="1200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Remove</a:t>
                      </a:r>
                      <a:r>
                        <a:rPr lang="en-US" sz="1200" baseline="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the ceiling which disincentives investors from pursuing projects or allow for a more flexible ceiling that adjusts</a:t>
                      </a:r>
                      <a:endParaRPr lang="en-US" sz="1200" dirty="0" smtClean="0">
                        <a:solidFill>
                          <a:prstClr val="black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Shape8"/>
          <p:cNvSpPr>
            <a:spLocks noChangeArrowheads="1"/>
          </p:cNvSpPr>
          <p:nvPr/>
        </p:nvSpPr>
        <p:spPr bwMode="auto">
          <a:xfrm>
            <a:off x="685800" y="1991380"/>
            <a:ext cx="82295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Issues with the Support Scheme and fiscal incentives increase developers perceived risk, seeking greater assurance in developing RE projects</a:t>
            </a:r>
          </a:p>
        </p:txBody>
      </p:sp>
    </p:spTree>
    <p:extLst>
      <p:ext uri="{BB962C8B-B14F-4D97-AF65-F5344CB8AC3E}">
        <p14:creationId xmlns:p14="http://schemas.microsoft.com/office/powerpoint/2010/main" val="40823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16889</TotalTime>
  <Words>2065</Words>
  <Application>Microsoft Office PowerPoint</Application>
  <PresentationFormat>On-screen Show (4:3)</PresentationFormat>
  <Paragraphs>253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USAID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sustainable commercial operation of the electricity sector in Kosovo</dc:title>
  <dc:creator>Shyti, Edmond (KOSOVO/DIR)</dc:creator>
  <cp:lastModifiedBy>Suratgar, Roxanne (KOSOVO/EGO)</cp:lastModifiedBy>
  <cp:revision>324</cp:revision>
  <cp:lastPrinted>2013-05-14T05:41:34Z</cp:lastPrinted>
  <dcterms:created xsi:type="dcterms:W3CDTF">2011-09-30T12:50:46Z</dcterms:created>
  <dcterms:modified xsi:type="dcterms:W3CDTF">2013-05-14T05:57:37Z</dcterms:modified>
</cp:coreProperties>
</file>