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1"/>
  </p:notesMasterIdLst>
  <p:handoutMasterIdLst>
    <p:handoutMasterId r:id="rId22"/>
  </p:handoutMasterIdLst>
  <p:sldIdLst>
    <p:sldId id="257" r:id="rId2"/>
    <p:sldId id="441" r:id="rId3"/>
    <p:sldId id="440" r:id="rId4"/>
    <p:sldId id="387" r:id="rId5"/>
    <p:sldId id="424" r:id="rId6"/>
    <p:sldId id="423" r:id="rId7"/>
    <p:sldId id="425" r:id="rId8"/>
    <p:sldId id="402" r:id="rId9"/>
    <p:sldId id="397" r:id="rId10"/>
    <p:sldId id="403" r:id="rId11"/>
    <p:sldId id="390" r:id="rId12"/>
    <p:sldId id="433" r:id="rId13"/>
    <p:sldId id="407" r:id="rId14"/>
    <p:sldId id="449" r:id="rId15"/>
    <p:sldId id="438" r:id="rId16"/>
    <p:sldId id="393" r:id="rId17"/>
    <p:sldId id="394" r:id="rId18"/>
    <p:sldId id="404" r:id="rId19"/>
    <p:sldId id="434" r:id="rId20"/>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Denzel" initials="MSOffice" lastIdx="90" clrIdx="0"/>
  <p:cmAuthor id="1" name=" Lauren Pierce" initials="LP" lastIdx="40" clrIdx="1"/>
  <p:cmAuthor id="2" name="wb239305" initials="AB" lastIdx="24" clrIdx="2"/>
  <p:cmAuthor id="3" name="wb310706" initials="AK" lastIdx="1" clrIdx="3"/>
  <p:cmAuthor id="4" name="Denzel" initials="D" lastIdx="48"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3399"/>
    <a:srgbClr val="99CCFF"/>
    <a:srgbClr val="CCE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109" autoAdjust="0"/>
    <p:restoredTop sz="92720" autoAdjust="0"/>
  </p:normalViewPr>
  <p:slideViewPr>
    <p:cSldViewPr>
      <p:cViewPr varScale="1">
        <p:scale>
          <a:sx n="69" d="100"/>
          <a:sy n="69" d="100"/>
        </p:scale>
        <p:origin x="-10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60" y="36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sz="quarter" idx="1"/>
          </p:nvPr>
        </p:nvSpPr>
        <p:spPr bwMode="auto">
          <a:xfrm>
            <a:off x="3850444"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ChangeArrowheads="1"/>
          </p:cNvSpPr>
          <p:nvPr>
            <p:ph type="ftr" sz="quarter" idx="2"/>
          </p:nvPr>
        </p:nvSpPr>
        <p:spPr bwMode="auto">
          <a:xfrm>
            <a:off x="0" y="9430090"/>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3" name="Rectangle 5"/>
          <p:cNvSpPr>
            <a:spLocks noGrp="1" noChangeArrowheads="1"/>
          </p:cNvSpPr>
          <p:nvPr>
            <p:ph type="sldNum" sz="quarter" idx="3"/>
          </p:nvPr>
        </p:nvSpPr>
        <p:spPr bwMode="auto">
          <a:xfrm>
            <a:off x="3850444" y="9430090"/>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DD993B-B0B3-4E39-9ADB-8270D62F3BF7}" type="slidenum">
              <a:rPr lang="en-US"/>
              <a:pPr>
                <a:defRPr/>
              </a:pPr>
              <a:t>‹#›</a:t>
            </a:fld>
            <a:endParaRPr lang="en-US"/>
          </a:p>
        </p:txBody>
      </p:sp>
    </p:spTree>
    <p:extLst>
      <p:ext uri="{BB962C8B-B14F-4D97-AF65-F5344CB8AC3E}">
        <p14:creationId xmlns:p14="http://schemas.microsoft.com/office/powerpoint/2010/main" val="4216960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7347" name="Rectangle 3"/>
          <p:cNvSpPr>
            <a:spLocks noGrp="1" noChangeArrowheads="1"/>
          </p:cNvSpPr>
          <p:nvPr>
            <p:ph type="dt" idx="1"/>
          </p:nvPr>
        </p:nvSpPr>
        <p:spPr bwMode="auto">
          <a:xfrm>
            <a:off x="3850444"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9430090"/>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7351" name="Rectangle 7"/>
          <p:cNvSpPr>
            <a:spLocks noGrp="1" noChangeArrowheads="1"/>
          </p:cNvSpPr>
          <p:nvPr>
            <p:ph type="sldNum" sz="quarter" idx="5"/>
          </p:nvPr>
        </p:nvSpPr>
        <p:spPr bwMode="auto">
          <a:xfrm>
            <a:off x="3850444" y="9430090"/>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BE1D0C4-979A-49D9-BFF5-ACEFFB21938E}" type="slidenum">
              <a:rPr lang="en-US"/>
              <a:pPr>
                <a:defRPr/>
              </a:pPr>
              <a:t>‹#›</a:t>
            </a:fld>
            <a:endParaRPr lang="en-US"/>
          </a:p>
        </p:txBody>
      </p:sp>
    </p:spTree>
    <p:extLst>
      <p:ext uri="{BB962C8B-B14F-4D97-AF65-F5344CB8AC3E}">
        <p14:creationId xmlns:p14="http://schemas.microsoft.com/office/powerpoint/2010/main" val="1044063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678FEA8-9A11-451F-94B7-026D4BE51F2C}" type="slidenum">
              <a:rPr lang="en-US" smtClean="0"/>
              <a:pPr/>
              <a:t>1</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951163" y="1720850"/>
            <a:ext cx="6110287" cy="1171575"/>
          </a:xfrm>
        </p:spPr>
        <p:txBody>
          <a:bodyPr/>
          <a:lstStyle>
            <a:lvl1pPr>
              <a:defRPr sz="4000"/>
            </a:lvl1pPr>
          </a:lstStyle>
          <a:p>
            <a:r>
              <a:rPr lang="en-US"/>
              <a:t>Click to edit Master title style</a:t>
            </a:r>
          </a:p>
        </p:txBody>
      </p:sp>
      <p:sp>
        <p:nvSpPr>
          <p:cNvPr id="23555" name="Rectangle 3"/>
          <p:cNvSpPr>
            <a:spLocks noGrp="1" noChangeArrowheads="1"/>
          </p:cNvSpPr>
          <p:nvPr>
            <p:ph type="subTitle" idx="1"/>
          </p:nvPr>
        </p:nvSpPr>
        <p:spPr>
          <a:xfrm>
            <a:off x="2814638" y="3167063"/>
            <a:ext cx="6178550" cy="827087"/>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bwMode="auto">
          <a:xfrm>
            <a:off x="685800" y="6265863"/>
            <a:ext cx="1922463" cy="481012"/>
          </a:xfrm>
          <a:prstGeom prst="rect">
            <a:avLst/>
          </a:prstGeom>
          <a:ln>
            <a:miter lim="800000"/>
            <a:headEnd/>
            <a:tailEnd/>
          </a:ln>
        </p:spPr>
        <p:txBody>
          <a:bodyPr vert="horz" wrap="square" lIns="91436" tIns="45718" rIns="91436" bIns="45718" numCol="1" anchor="t" anchorCtr="0" compatLnSpc="1">
            <a:prstTxWarp prst="textNoShape">
              <a:avLst/>
            </a:prstTxWarp>
          </a:bodyPr>
          <a:lstStyle>
            <a:lvl1pPr>
              <a:defRPr sz="1300"/>
            </a:lvl1pPr>
          </a:lstStyle>
          <a:p>
            <a:pPr>
              <a:defRPr/>
            </a:pPr>
            <a:endParaRPr lang="en-US"/>
          </a:p>
        </p:txBody>
      </p:sp>
      <p:sp>
        <p:nvSpPr>
          <p:cNvPr id="5" name="Rectangle 5"/>
          <p:cNvSpPr>
            <a:spLocks noGrp="1" noChangeArrowheads="1"/>
          </p:cNvSpPr>
          <p:nvPr>
            <p:ph type="ftr" sz="quarter" idx="11"/>
          </p:nvPr>
        </p:nvSpPr>
        <p:spPr>
          <a:xfrm>
            <a:off x="3157538" y="6265863"/>
            <a:ext cx="2814637" cy="481012"/>
          </a:xfrm>
        </p:spPr>
        <p:txBody>
          <a:bodyPr/>
          <a:lstStyle>
            <a:lvl1pPr>
              <a:defRPr sz="1300">
                <a:latin typeface="+mn-lt"/>
              </a:defRPr>
            </a:lvl1pPr>
          </a:lstStyle>
          <a:p>
            <a:pPr>
              <a:defRPr/>
            </a:pPr>
            <a:endParaRPr lang="en-US"/>
          </a:p>
        </p:txBody>
      </p:sp>
      <p:sp>
        <p:nvSpPr>
          <p:cNvPr id="6" name="Rectangle 6"/>
          <p:cNvSpPr>
            <a:spLocks noGrp="1" noChangeArrowheads="1"/>
          </p:cNvSpPr>
          <p:nvPr>
            <p:ph type="sldNum" sz="quarter" idx="12"/>
          </p:nvPr>
        </p:nvSpPr>
        <p:spPr>
          <a:xfrm>
            <a:off x="6521450" y="6265863"/>
            <a:ext cx="1922463" cy="481012"/>
          </a:xfrm>
        </p:spPr>
        <p:txBody>
          <a:bodyPr/>
          <a:lstStyle>
            <a:lvl1pPr>
              <a:defRPr/>
            </a:lvl1pPr>
          </a:lstStyle>
          <a:p>
            <a:pPr>
              <a:defRPr/>
            </a:pPr>
            <a:fld id="{4C3AC5E4-B740-4009-86F0-761D1055AD6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3152F088-BA57-4A70-A0E8-14098D22FCFE}" type="slidenum">
              <a:rPr lang="en-US"/>
              <a:pPr>
                <a:defRPr/>
              </a:pPr>
              <a:t>‹#›</a:t>
            </a:fld>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55A25A0-35D0-4C6F-9643-A78F913B46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3550" y="68263"/>
            <a:ext cx="2179638" cy="60277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638" y="68263"/>
            <a:ext cx="6386512" cy="6027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953FB008-20A5-4D35-BE74-A63CDE8961BF}" type="slidenum">
              <a:rPr lang="en-US"/>
              <a:pPr>
                <a:defRPr/>
              </a:pPr>
              <a:t>‹#›</a:t>
            </a:fld>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CCB920B-B559-4FB8-833F-B8F3514F10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80F0D757-A610-437A-B5D7-11D554FA51A6}" type="slidenum">
              <a:rPr lang="en-US"/>
              <a:pPr>
                <a:defRPr/>
              </a:pPr>
              <a:t>‹#›</a:t>
            </a:fld>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E901F26-F26E-4D89-965F-8FAAD4962E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fld id="{F340E7F4-1E8F-4F26-B385-9A94E4FC8E89}" type="slidenum">
              <a:rPr lang="en-US"/>
              <a:pPr>
                <a:defRPr/>
              </a:pPr>
              <a:t>‹#›</a:t>
            </a:fld>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1EE24E2-BC51-4F53-9E4D-7750454692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638" y="1376363"/>
            <a:ext cx="4248150" cy="471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5188" y="1376363"/>
            <a:ext cx="4248150" cy="471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fld id="{F109DE17-117F-45C4-97B8-BC12AACAE500}" type="slidenum">
              <a:rPr lang="en-US"/>
              <a:pPr>
                <a:defRPr/>
              </a:pPr>
              <a:t>‹#›</a:t>
            </a:fld>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6A224FB-3B87-4DFD-9693-C860AF0D3D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fld id="{AFA26467-D3AF-4284-AB15-FCB138359828}" type="slidenum">
              <a:rPr lang="en-US"/>
              <a:pPr>
                <a:defRPr/>
              </a:pPr>
              <a:t>‹#›</a:t>
            </a:fld>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B0C3C687-249C-4AF0-9E74-047201F01EC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fld id="{CF4C44C0-0E6B-42EA-8970-20CF48D5C8BD}" type="slidenum">
              <a:rPr lang="en-US"/>
              <a:pPr>
                <a:defRPr/>
              </a:pPr>
              <a:t>‹#›</a:t>
            </a:fld>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4932E5BF-0815-459F-9291-D478A8134C4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fld id="{664DBB3B-3468-4F0D-B53C-2AFC49BD02EB}" type="slidenum">
              <a:rPr lang="en-US"/>
              <a:pPr>
                <a:defRPr/>
              </a:pPr>
              <a:t>‹#›</a:t>
            </a:fld>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4C96D5E3-A963-4513-999E-781A520D272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00953755-8448-4AAE-8880-C9B3132265B7}" type="slidenum">
              <a:rPr lang="en-US"/>
              <a:pPr>
                <a:defRPr/>
              </a:pPr>
              <a:t>‹#›</a:t>
            </a:fld>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66BD823-32EC-4C74-BA35-95EB3BCB91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4A12A3BC-1B9C-4935-839E-6A3926023EBD}" type="slidenum">
              <a:rPr lang="en-US"/>
              <a:pPr>
                <a:defRPr/>
              </a:pPr>
              <a:t>‹#›</a:t>
            </a:fld>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0016D42-E69E-4C4E-B8BE-8DDE8F2ED13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1450" y="68263"/>
            <a:ext cx="7551738" cy="827087"/>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74638" y="1376363"/>
            <a:ext cx="8648700" cy="4719637"/>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3"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800">
                <a:latin typeface="Trebuchet MS" pitchFamily="34" charset="0"/>
              </a:defRPr>
            </a:lvl1pPr>
          </a:lstStyle>
          <a:p>
            <a:pPr>
              <a:defRPr/>
            </a:pPr>
            <a:fld id="{7733DFA7-2AB0-4CC3-9F8C-0B64748CEB3D}" type="slidenum">
              <a:rPr lang="en-US"/>
              <a:pPr>
                <a:defRPr/>
              </a:pPr>
              <a:t>‹#›</a:t>
            </a:fld>
            <a:endParaRPr lang="en-US"/>
          </a:p>
        </p:txBody>
      </p:sp>
      <p:sp>
        <p:nvSpPr>
          <p:cNvPr id="2253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300"/>
            </a:lvl1pPr>
          </a:lstStyle>
          <a:p>
            <a:pPr>
              <a:defRPr/>
            </a:pPr>
            <a:fld id="{F6AC42A9-86FF-4E1F-93AB-0152BE23DD7A}" type="slidenum">
              <a:rPr lang="en-US"/>
              <a:pPr>
                <a:defRPr/>
              </a:pPr>
              <a:t>‹#›</a:t>
            </a:fld>
            <a:endParaRPr lang="en-US"/>
          </a:p>
        </p:txBody>
      </p:sp>
      <p:pic>
        <p:nvPicPr>
          <p:cNvPr id="1030" name="Picture 7" descr="header-wb-ifc"/>
          <p:cNvPicPr>
            <a:picLocks noChangeAspect="1" noChangeArrowheads="1"/>
          </p:cNvPicPr>
          <p:nvPr userDrawn="1"/>
        </p:nvPicPr>
        <p:blipFill>
          <a:blip r:embed="rId14" cstate="print"/>
          <a:srcRect r="87158" b="1930"/>
          <a:stretch>
            <a:fillRect/>
          </a:stretch>
        </p:blipFill>
        <p:spPr bwMode="auto">
          <a:xfrm>
            <a:off x="7239000" y="6248400"/>
            <a:ext cx="16764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2"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cs typeface="Arial" charset="0"/>
        </a:defRPr>
      </a:lvl2pPr>
      <a:lvl3pPr algn="l" rtl="0" eaLnBrk="0" fontAlgn="base" hangingPunct="0">
        <a:spcBef>
          <a:spcPct val="0"/>
        </a:spcBef>
        <a:spcAft>
          <a:spcPct val="0"/>
        </a:spcAft>
        <a:defRPr sz="3600" b="1">
          <a:solidFill>
            <a:schemeClr val="tx2"/>
          </a:solidFill>
          <a:latin typeface="Arial" charset="0"/>
          <a:cs typeface="Arial" charset="0"/>
        </a:defRPr>
      </a:lvl3pPr>
      <a:lvl4pPr algn="l" rtl="0" eaLnBrk="0" fontAlgn="base" hangingPunct="0">
        <a:spcBef>
          <a:spcPct val="0"/>
        </a:spcBef>
        <a:spcAft>
          <a:spcPct val="0"/>
        </a:spcAft>
        <a:defRPr sz="3600" b="1">
          <a:solidFill>
            <a:schemeClr val="tx2"/>
          </a:solidFill>
          <a:latin typeface="Arial" charset="0"/>
          <a:cs typeface="Arial" charset="0"/>
        </a:defRPr>
      </a:lvl4pPr>
      <a:lvl5pPr algn="l" rtl="0" eaLnBrk="0" fontAlgn="base" hangingPunct="0">
        <a:spcBef>
          <a:spcPct val="0"/>
        </a:spcBef>
        <a:spcAft>
          <a:spcPct val="0"/>
        </a:spcAft>
        <a:defRPr sz="3600" b="1">
          <a:solidFill>
            <a:schemeClr val="tx2"/>
          </a:solidFill>
          <a:latin typeface="Arial"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500">
          <a:solidFill>
            <a:schemeClr val="tx1"/>
          </a:solidFill>
          <a:latin typeface="+mn-lt"/>
          <a:cs typeface="+mn-cs"/>
        </a:defRPr>
      </a:lvl2pPr>
      <a:lvl3pPr marL="1143000" indent="-228600" algn="l" rtl="0" eaLnBrk="0" fontAlgn="base" hangingPunct="0">
        <a:spcBef>
          <a:spcPct val="20000"/>
        </a:spcBef>
        <a:spcAft>
          <a:spcPct val="0"/>
        </a:spcAft>
        <a:buChar char="•"/>
        <a:defRPr sz="2200">
          <a:solidFill>
            <a:schemeClr val="tx1"/>
          </a:solidFill>
          <a:latin typeface="+mn-lt"/>
          <a:cs typeface="+mn-cs"/>
        </a:defRPr>
      </a:lvl3pPr>
      <a:lvl4pPr marL="1600200" indent="-228600" algn="l" rtl="0" eaLnBrk="0" fontAlgn="base" hangingPunct="0">
        <a:spcBef>
          <a:spcPct val="20000"/>
        </a:spcBef>
        <a:spcAft>
          <a:spcPct val="0"/>
        </a:spcAft>
        <a:buChar char="–"/>
        <a:defRPr>
          <a:solidFill>
            <a:schemeClr val="tx1"/>
          </a:solidFill>
          <a:latin typeface="+mn-lt"/>
          <a:cs typeface="+mn-cs"/>
        </a:defRPr>
      </a:lvl4pPr>
      <a:lvl5pPr marL="2057400" indent="-228600" algn="l" rtl="0" eaLnBrk="0" fontAlgn="base" hangingPunct="0">
        <a:spcBef>
          <a:spcPct val="20000"/>
        </a:spcBef>
        <a:spcAft>
          <a:spcPct val="0"/>
        </a:spcAft>
        <a:buChar char="»"/>
        <a:defRPr>
          <a:solidFill>
            <a:schemeClr val="tx1"/>
          </a:solidFill>
          <a:latin typeface="+mn-lt"/>
          <a:cs typeface="+mn-cs"/>
        </a:defRPr>
      </a:lvl5pPr>
      <a:lvl6pPr marL="2514600" indent="-228600" algn="l" rtl="0" fontAlgn="base">
        <a:spcBef>
          <a:spcPct val="20000"/>
        </a:spcBef>
        <a:spcAft>
          <a:spcPct val="0"/>
        </a:spcAft>
        <a:buChar char="»"/>
        <a:defRPr>
          <a:solidFill>
            <a:schemeClr val="tx1"/>
          </a:solidFill>
          <a:latin typeface="+mn-lt"/>
          <a:cs typeface="+mn-cs"/>
        </a:defRPr>
      </a:lvl6pPr>
      <a:lvl7pPr marL="2971800" indent="-228600" algn="l" rtl="0" fontAlgn="base">
        <a:spcBef>
          <a:spcPct val="20000"/>
        </a:spcBef>
        <a:spcAft>
          <a:spcPct val="0"/>
        </a:spcAft>
        <a:buChar char="»"/>
        <a:defRPr>
          <a:solidFill>
            <a:schemeClr val="tx1"/>
          </a:solidFill>
          <a:latin typeface="+mn-lt"/>
          <a:cs typeface="+mn-cs"/>
        </a:defRPr>
      </a:lvl7pPr>
      <a:lvl8pPr marL="3429000" indent="-228600" algn="l" rtl="0" fontAlgn="base">
        <a:spcBef>
          <a:spcPct val="20000"/>
        </a:spcBef>
        <a:spcAft>
          <a:spcPct val="0"/>
        </a:spcAft>
        <a:buChar char="»"/>
        <a:defRPr>
          <a:solidFill>
            <a:schemeClr val="tx1"/>
          </a:solidFill>
          <a:latin typeface="+mn-lt"/>
          <a:cs typeface="+mn-cs"/>
        </a:defRPr>
      </a:lvl8pPr>
      <a:lvl9pPr marL="3886200" indent="-228600" algn="l" rtl="0" fontAlgn="base">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ctrTitle"/>
          </p:nvPr>
        </p:nvSpPr>
        <p:spPr>
          <a:xfrm>
            <a:off x="2971800" y="2590800"/>
            <a:ext cx="6172200" cy="1295400"/>
          </a:xfrm>
        </p:spPr>
        <p:txBody>
          <a:bodyPr/>
          <a:lstStyle/>
          <a:p>
            <a:pPr eaLnBrk="1" hangingPunct="1">
              <a:defRPr/>
            </a:pPr>
            <a:r>
              <a:rPr lang="en-US" sz="2800" dirty="0" smtClean="0">
                <a:effectLst>
                  <a:outerShdw blurRad="38100" dist="38100" dir="2700000" algn="tl">
                    <a:srgbClr val="C0C0C0"/>
                  </a:outerShdw>
                </a:effectLst>
                <a:latin typeface="Book Antiqua" pitchFamily="18" charset="0"/>
              </a:rPr>
              <a:t/>
            </a:r>
            <a:br>
              <a:rPr lang="en-US" sz="2800" dirty="0" smtClean="0">
                <a:effectLst>
                  <a:outerShdw blurRad="38100" dist="38100" dir="2700000" algn="tl">
                    <a:srgbClr val="C0C0C0"/>
                  </a:outerShdw>
                </a:effectLst>
                <a:latin typeface="Book Antiqua" pitchFamily="18" charset="0"/>
              </a:rPr>
            </a:br>
            <a:r>
              <a:rPr lang="en-US" sz="2800" dirty="0" smtClean="0">
                <a:effectLst>
                  <a:outerShdw blurRad="38100" dist="38100" dir="2700000" algn="tl">
                    <a:srgbClr val="C0C0C0"/>
                  </a:outerShdw>
                </a:effectLst>
                <a:latin typeface="Calibri" pitchFamily="34" charset="0"/>
              </a:rPr>
              <a:t>Development and Evaluation of Power Supply Options for Kosovo:</a:t>
            </a:r>
            <a:br>
              <a:rPr lang="en-US" sz="2800" dirty="0" smtClean="0">
                <a:effectLst>
                  <a:outerShdw blurRad="38100" dist="38100" dir="2700000" algn="tl">
                    <a:srgbClr val="C0C0C0"/>
                  </a:outerShdw>
                </a:effectLst>
                <a:latin typeface="Calibri" pitchFamily="34" charset="0"/>
              </a:rPr>
            </a:br>
            <a:r>
              <a:rPr lang="en-US" sz="2800" dirty="0" smtClean="0">
                <a:effectLst>
                  <a:outerShdw blurRad="38100" dist="38100" dir="2700000" algn="tl">
                    <a:srgbClr val="C0C0C0"/>
                  </a:outerShdw>
                </a:effectLst>
                <a:latin typeface="Calibri" pitchFamily="34" charset="0"/>
              </a:rPr>
              <a:t>A Background Paper</a:t>
            </a:r>
          </a:p>
        </p:txBody>
      </p:sp>
      <p:sp>
        <p:nvSpPr>
          <p:cNvPr id="3075" name="Rectangle 3"/>
          <p:cNvSpPr>
            <a:spLocks noGrp="1" noChangeArrowheads="1"/>
          </p:cNvSpPr>
          <p:nvPr>
            <p:ph type="subTitle" idx="1"/>
          </p:nvPr>
        </p:nvSpPr>
        <p:spPr>
          <a:xfrm>
            <a:off x="1371600" y="4953000"/>
            <a:ext cx="7473950" cy="838200"/>
          </a:xfrm>
        </p:spPr>
        <p:txBody>
          <a:bodyPr/>
          <a:lstStyle/>
          <a:p>
            <a:pPr eaLnBrk="1" hangingPunct="1">
              <a:lnSpc>
                <a:spcPct val="90000"/>
              </a:lnSpc>
            </a:pPr>
            <a:r>
              <a:rPr lang="en-US" sz="1400" b="1" dirty="0" smtClean="0"/>
              <a:t>Conference on “Sustainable Energy for Kosovo”</a:t>
            </a:r>
          </a:p>
          <a:p>
            <a:pPr eaLnBrk="1" hangingPunct="1">
              <a:lnSpc>
                <a:spcPct val="90000"/>
              </a:lnSpc>
            </a:pPr>
            <a:r>
              <a:rPr lang="en-US" sz="1400" b="1" dirty="0" err="1" smtClean="0"/>
              <a:t>Pristina</a:t>
            </a:r>
            <a:endParaRPr lang="en-US" sz="1400" b="1" dirty="0" smtClean="0"/>
          </a:p>
          <a:p>
            <a:pPr eaLnBrk="1" hangingPunct="1">
              <a:lnSpc>
                <a:spcPct val="90000"/>
              </a:lnSpc>
            </a:pPr>
            <a:r>
              <a:rPr lang="en-US" sz="1400" b="1" dirty="0" smtClean="0"/>
              <a:t>May 14, 2013</a:t>
            </a:r>
          </a:p>
        </p:txBody>
      </p:sp>
      <p:pic>
        <p:nvPicPr>
          <p:cNvPr id="3076" name="Picture 4" descr="header-wb-ifc"/>
          <p:cNvPicPr>
            <a:picLocks noChangeAspect="1" noChangeArrowheads="1"/>
          </p:cNvPicPr>
          <p:nvPr/>
        </p:nvPicPr>
        <p:blipFill>
          <a:blip r:embed="rId3" cstate="print"/>
          <a:srcRect r="87158" b="1930"/>
          <a:stretch>
            <a:fillRect/>
          </a:stretch>
        </p:blipFill>
        <p:spPr bwMode="auto">
          <a:xfrm>
            <a:off x="304800" y="228600"/>
            <a:ext cx="1981200" cy="38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cstate="print"/>
          <a:srcRect/>
          <a:stretch>
            <a:fillRect/>
          </a:stretch>
        </p:blipFill>
        <p:spPr bwMode="auto">
          <a:xfrm>
            <a:off x="762000" y="1066800"/>
            <a:ext cx="8001000" cy="5181600"/>
          </a:xfrm>
          <a:prstGeom prst="rect">
            <a:avLst/>
          </a:prstGeom>
          <a:noFill/>
          <a:ln w="9525">
            <a:noFill/>
            <a:miter lim="800000"/>
            <a:headEnd/>
            <a:tailEnd/>
          </a:ln>
        </p:spPr>
      </p:pic>
      <p:sp>
        <p:nvSpPr>
          <p:cNvPr id="5122" name="Title 1"/>
          <p:cNvSpPr>
            <a:spLocks noGrp="1"/>
          </p:cNvSpPr>
          <p:nvPr>
            <p:ph type="title"/>
          </p:nvPr>
        </p:nvSpPr>
        <p:spPr/>
        <p:txBody>
          <a:bodyPr/>
          <a:lstStyle/>
          <a:p>
            <a:r>
              <a:rPr lang="en-US" dirty="0" smtClean="0">
                <a:latin typeface="Calibri" pitchFamily="34" charset="0"/>
              </a:rPr>
              <a:t>Demand-Supply Gap—Peak Demand</a:t>
            </a: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10</a:t>
            </a:fld>
            <a:endParaRPr lang="en-US" smtClean="0"/>
          </a:p>
        </p:txBody>
      </p:sp>
      <p:cxnSp>
        <p:nvCxnSpPr>
          <p:cNvPr id="7" name="Straight Arrow Connector 6"/>
          <p:cNvCxnSpPr/>
          <p:nvPr/>
        </p:nvCxnSpPr>
        <p:spPr>
          <a:xfrm>
            <a:off x="5334000" y="2895600"/>
            <a:ext cx="0" cy="220980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248400" y="2667000"/>
            <a:ext cx="0" cy="190500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8382000" y="1905000"/>
            <a:ext cx="0" cy="266700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105400" y="3962400"/>
            <a:ext cx="533400" cy="430887"/>
          </a:xfrm>
          <a:prstGeom prst="rect">
            <a:avLst/>
          </a:prstGeom>
          <a:solidFill>
            <a:schemeClr val="bg1"/>
          </a:solidFill>
          <a:ln>
            <a:solidFill>
              <a:schemeClr val="tx1"/>
            </a:solidFill>
            <a:prstDash val="sysDash"/>
          </a:ln>
        </p:spPr>
        <p:txBody>
          <a:bodyPr wrap="square" rtlCol="0">
            <a:spAutoFit/>
          </a:bodyPr>
          <a:lstStyle/>
          <a:p>
            <a:pPr algn="ctr"/>
            <a:r>
              <a:rPr lang="en-US" sz="1100" dirty="0" smtClean="0"/>
              <a:t>1,200 MW</a:t>
            </a:r>
            <a:endParaRPr lang="en-US" sz="1100" dirty="0"/>
          </a:p>
        </p:txBody>
      </p:sp>
      <p:sp>
        <p:nvSpPr>
          <p:cNvPr id="13" name="TextBox 12"/>
          <p:cNvSpPr txBox="1"/>
          <p:nvPr/>
        </p:nvSpPr>
        <p:spPr>
          <a:xfrm>
            <a:off x="5943600" y="3352800"/>
            <a:ext cx="533400" cy="430887"/>
          </a:xfrm>
          <a:prstGeom prst="rect">
            <a:avLst/>
          </a:prstGeom>
          <a:solidFill>
            <a:schemeClr val="bg1"/>
          </a:solidFill>
          <a:ln>
            <a:solidFill>
              <a:schemeClr val="tx1"/>
            </a:solidFill>
            <a:prstDash val="sysDash"/>
          </a:ln>
        </p:spPr>
        <p:txBody>
          <a:bodyPr wrap="square" rtlCol="0">
            <a:spAutoFit/>
          </a:bodyPr>
          <a:lstStyle/>
          <a:p>
            <a:pPr algn="ctr"/>
            <a:r>
              <a:rPr lang="en-US" sz="1100" dirty="0" smtClean="0"/>
              <a:t>1,100 MW</a:t>
            </a:r>
            <a:endParaRPr lang="en-US" sz="1100" dirty="0"/>
          </a:p>
        </p:txBody>
      </p:sp>
      <p:sp>
        <p:nvSpPr>
          <p:cNvPr id="14" name="TextBox 13"/>
          <p:cNvSpPr txBox="1"/>
          <p:nvPr/>
        </p:nvSpPr>
        <p:spPr>
          <a:xfrm>
            <a:off x="8153400" y="2895600"/>
            <a:ext cx="533400" cy="430887"/>
          </a:xfrm>
          <a:prstGeom prst="rect">
            <a:avLst/>
          </a:prstGeom>
          <a:solidFill>
            <a:schemeClr val="bg1"/>
          </a:solidFill>
          <a:ln>
            <a:solidFill>
              <a:schemeClr val="tx1"/>
            </a:solidFill>
            <a:prstDash val="sysDash"/>
          </a:ln>
        </p:spPr>
        <p:txBody>
          <a:bodyPr wrap="square" rtlCol="0">
            <a:spAutoFit/>
          </a:bodyPr>
          <a:lstStyle/>
          <a:p>
            <a:pPr algn="ctr"/>
            <a:r>
              <a:rPr lang="en-US" sz="1100" dirty="0" smtClean="0"/>
              <a:t>1,500 MW</a:t>
            </a:r>
            <a:endParaRPr lang="en-US" sz="1100" dirty="0"/>
          </a:p>
        </p:txBody>
      </p:sp>
      <p:cxnSp>
        <p:nvCxnSpPr>
          <p:cNvPr id="11" name="Straight Arrow Connector 10"/>
          <p:cNvCxnSpPr/>
          <p:nvPr/>
        </p:nvCxnSpPr>
        <p:spPr>
          <a:xfrm>
            <a:off x="4876800" y="3048000"/>
            <a:ext cx="0" cy="167640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572000" y="3429000"/>
            <a:ext cx="533400" cy="430887"/>
          </a:xfrm>
          <a:prstGeom prst="rect">
            <a:avLst/>
          </a:prstGeom>
          <a:solidFill>
            <a:schemeClr val="bg1"/>
          </a:solidFill>
          <a:ln>
            <a:solidFill>
              <a:schemeClr val="tx1"/>
            </a:solidFill>
            <a:prstDash val="sysDash"/>
          </a:ln>
        </p:spPr>
        <p:txBody>
          <a:bodyPr wrap="square" rtlCol="0">
            <a:spAutoFit/>
          </a:bodyPr>
          <a:lstStyle/>
          <a:p>
            <a:pPr algn="ctr"/>
            <a:r>
              <a:rPr lang="en-US" sz="1100" dirty="0" smtClean="0"/>
              <a:t>950 MW</a:t>
            </a:r>
            <a:endParaRPr lang="en-US" sz="1100" dirty="0"/>
          </a:p>
        </p:txBody>
      </p:sp>
      <p:sp>
        <p:nvSpPr>
          <p:cNvPr id="18" name="TextBox 17"/>
          <p:cNvSpPr txBox="1"/>
          <p:nvPr/>
        </p:nvSpPr>
        <p:spPr>
          <a:xfrm>
            <a:off x="2209800" y="4572000"/>
            <a:ext cx="990600" cy="338554"/>
          </a:xfrm>
          <a:prstGeom prst="rect">
            <a:avLst/>
          </a:prstGeom>
          <a:solidFill>
            <a:srgbClr val="00B050"/>
          </a:solidFill>
          <a:ln>
            <a:solidFill>
              <a:schemeClr val="tx1"/>
            </a:solidFill>
            <a:prstDash val="sysDash"/>
          </a:ln>
        </p:spPr>
        <p:txBody>
          <a:bodyPr wrap="square" rtlCol="0">
            <a:spAutoFit/>
          </a:bodyPr>
          <a:lstStyle/>
          <a:p>
            <a:pPr algn="ctr"/>
            <a:r>
              <a:rPr lang="en-US" sz="1600" b="1" dirty="0" smtClean="0"/>
              <a:t>Kos B</a:t>
            </a:r>
            <a:endParaRPr lang="en-US" sz="1600" b="1" dirty="0"/>
          </a:p>
        </p:txBody>
      </p:sp>
      <p:sp>
        <p:nvSpPr>
          <p:cNvPr id="19" name="TextBox 18"/>
          <p:cNvSpPr txBox="1"/>
          <p:nvPr/>
        </p:nvSpPr>
        <p:spPr>
          <a:xfrm>
            <a:off x="1828800" y="5410200"/>
            <a:ext cx="914400" cy="338554"/>
          </a:xfrm>
          <a:prstGeom prst="rect">
            <a:avLst/>
          </a:prstGeom>
          <a:solidFill>
            <a:srgbClr val="00B050"/>
          </a:solidFill>
          <a:ln>
            <a:solidFill>
              <a:schemeClr val="tx1"/>
            </a:solidFill>
            <a:prstDash val="sysDash"/>
          </a:ln>
        </p:spPr>
        <p:txBody>
          <a:bodyPr wrap="square" rtlCol="0">
            <a:spAutoFit/>
          </a:bodyPr>
          <a:lstStyle/>
          <a:p>
            <a:pPr algn="ctr"/>
            <a:r>
              <a:rPr lang="en-US" sz="1600" b="1" dirty="0" smtClean="0"/>
              <a:t>Kos A</a:t>
            </a:r>
            <a:endParaRPr lang="en-US" sz="1600" b="1" dirty="0"/>
          </a:p>
        </p:txBody>
      </p:sp>
      <p:sp>
        <p:nvSpPr>
          <p:cNvPr id="20" name="TextBox 19"/>
          <p:cNvSpPr txBox="1"/>
          <p:nvPr/>
        </p:nvSpPr>
        <p:spPr>
          <a:xfrm>
            <a:off x="5791200" y="4876800"/>
            <a:ext cx="1676400" cy="584775"/>
          </a:xfrm>
          <a:prstGeom prst="rect">
            <a:avLst/>
          </a:prstGeom>
          <a:solidFill>
            <a:srgbClr val="00B050"/>
          </a:solidFill>
          <a:ln>
            <a:solidFill>
              <a:schemeClr val="tx1"/>
            </a:solidFill>
            <a:prstDash val="sysDash"/>
          </a:ln>
        </p:spPr>
        <p:txBody>
          <a:bodyPr wrap="square" rtlCol="0">
            <a:spAutoFit/>
          </a:bodyPr>
          <a:lstStyle/>
          <a:p>
            <a:pPr algn="ctr"/>
            <a:r>
              <a:rPr lang="en-US" sz="1600" b="1" dirty="0" smtClean="0"/>
              <a:t>Existing Small Hydro</a:t>
            </a:r>
            <a:endParaRPr lang="en-US" sz="1600" b="1" dirty="0"/>
          </a:p>
        </p:txBody>
      </p:sp>
      <p:cxnSp>
        <p:nvCxnSpPr>
          <p:cNvPr id="21" name="Straight Arrow Connector 20"/>
          <p:cNvCxnSpPr>
            <a:stCxn id="20" idx="1"/>
          </p:cNvCxnSpPr>
          <p:nvPr/>
        </p:nvCxnSpPr>
        <p:spPr>
          <a:xfrm flipH="1">
            <a:off x="4953000" y="5169188"/>
            <a:ext cx="838200" cy="164812"/>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latin typeface="Calibri" pitchFamily="34" charset="0"/>
              </a:rPr>
              <a:t>Supply Options—</a:t>
            </a:r>
            <a:r>
              <a:rPr lang="en-US" dirty="0" err="1" smtClean="0">
                <a:latin typeface="Calibri" pitchFamily="34" charset="0"/>
              </a:rPr>
              <a:t>Renewables</a:t>
            </a:r>
            <a:endParaRPr lang="en-US" dirty="0" smtClean="0">
              <a:latin typeface="Calibri" pitchFamily="34" charset="0"/>
            </a:endParaRP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11</a:t>
            </a:fld>
            <a:endParaRPr lang="en-US" smtClean="0"/>
          </a:p>
        </p:txBody>
      </p:sp>
      <p:sp>
        <p:nvSpPr>
          <p:cNvPr id="7" name="Content Placeholder 2"/>
          <p:cNvSpPr>
            <a:spLocks noGrp="1"/>
          </p:cNvSpPr>
          <p:nvPr>
            <p:ph idx="1"/>
          </p:nvPr>
        </p:nvSpPr>
        <p:spPr>
          <a:xfrm>
            <a:off x="274638" y="1376363"/>
            <a:ext cx="8648700" cy="4719637"/>
          </a:xfrm>
        </p:spPr>
        <p:txBody>
          <a:bodyPr/>
          <a:lstStyle/>
          <a:p>
            <a:pPr eaLnBrk="1" hangingPunct="1">
              <a:buFont typeface="Wingdings" pitchFamily="2" charset="2"/>
              <a:buChar char="§"/>
              <a:defRPr/>
            </a:pPr>
            <a:r>
              <a:rPr lang="en-US" sz="2000" b="1" kern="1200" dirty="0" smtClean="0">
                <a:solidFill>
                  <a:prstClr val="black"/>
                </a:solidFill>
                <a:latin typeface="Calibri"/>
                <a:ea typeface="+mn-ea"/>
              </a:rPr>
              <a:t>Large hydro:</a:t>
            </a:r>
            <a:r>
              <a:rPr lang="en-US" sz="2000" kern="1200" dirty="0" smtClean="0">
                <a:solidFill>
                  <a:prstClr val="black"/>
                </a:solidFill>
                <a:latin typeface="Calibri"/>
                <a:ea typeface="+mn-ea"/>
              </a:rPr>
              <a:t> 305 MW </a:t>
            </a:r>
            <a:r>
              <a:rPr lang="en-US" sz="2000" kern="1200" dirty="0" err="1" smtClean="0">
                <a:solidFill>
                  <a:prstClr val="black"/>
                </a:solidFill>
                <a:latin typeface="Calibri"/>
                <a:ea typeface="+mn-ea"/>
              </a:rPr>
              <a:t>Zhur</a:t>
            </a:r>
            <a:r>
              <a:rPr lang="en-US" sz="2000" kern="1200" dirty="0" smtClean="0">
                <a:solidFill>
                  <a:prstClr val="black"/>
                </a:solidFill>
                <a:latin typeface="Calibri"/>
                <a:ea typeface="+mn-ea"/>
              </a:rPr>
              <a:t> plant could be built by 2017 to serve demand peak demand, but provides only 425 </a:t>
            </a:r>
            <a:r>
              <a:rPr lang="en-US" sz="2000" kern="1200" dirty="0" err="1" smtClean="0">
                <a:solidFill>
                  <a:prstClr val="black"/>
                </a:solidFill>
                <a:latin typeface="Calibri"/>
                <a:ea typeface="+mn-ea"/>
              </a:rPr>
              <a:t>GWh</a:t>
            </a:r>
            <a:r>
              <a:rPr lang="en-US" sz="2000" kern="1200" dirty="0" smtClean="0">
                <a:solidFill>
                  <a:prstClr val="black"/>
                </a:solidFill>
                <a:latin typeface="Calibri"/>
                <a:ea typeface="+mn-ea"/>
              </a:rPr>
              <a:t> (16% capacity factor).</a:t>
            </a:r>
          </a:p>
          <a:p>
            <a:pPr eaLnBrk="1" hangingPunct="1">
              <a:buFont typeface="Wingdings" pitchFamily="2" charset="2"/>
              <a:buChar char="§"/>
              <a:defRPr/>
            </a:pPr>
            <a:r>
              <a:rPr lang="en-US" sz="2000" b="1" kern="1200" dirty="0" smtClean="0">
                <a:solidFill>
                  <a:prstClr val="black"/>
                </a:solidFill>
                <a:latin typeface="Calibri"/>
                <a:ea typeface="+mn-ea"/>
              </a:rPr>
              <a:t>Small hydro:</a:t>
            </a:r>
            <a:r>
              <a:rPr lang="en-US" sz="2000" kern="1200" dirty="0" smtClean="0">
                <a:solidFill>
                  <a:prstClr val="black"/>
                </a:solidFill>
                <a:latin typeface="Calibri"/>
                <a:ea typeface="+mn-ea"/>
              </a:rPr>
              <a:t> 18-20 sites with about 60 MW capacity total. Capacity factor of 53%.</a:t>
            </a:r>
          </a:p>
          <a:p>
            <a:pPr eaLnBrk="1" hangingPunct="1">
              <a:buFont typeface="Wingdings" pitchFamily="2" charset="2"/>
              <a:buChar char="§"/>
              <a:defRPr/>
            </a:pPr>
            <a:r>
              <a:rPr lang="en-US" sz="2000" b="1" kern="1200" dirty="0" smtClean="0">
                <a:solidFill>
                  <a:prstClr val="black"/>
                </a:solidFill>
                <a:latin typeface="Calibri"/>
                <a:ea typeface="+mn-ea"/>
              </a:rPr>
              <a:t>Wind:</a:t>
            </a:r>
            <a:r>
              <a:rPr lang="en-US" sz="2000" kern="1200" dirty="0" smtClean="0">
                <a:solidFill>
                  <a:prstClr val="black"/>
                </a:solidFill>
                <a:latin typeface="Calibri"/>
                <a:ea typeface="+mn-ea"/>
              </a:rPr>
              <a:t> Few areas with speeds that make it commercially viable.</a:t>
            </a:r>
          </a:p>
          <a:p>
            <a:pPr eaLnBrk="1" hangingPunct="1">
              <a:buFont typeface="Wingdings" pitchFamily="2" charset="2"/>
              <a:buChar char="§"/>
              <a:defRPr/>
            </a:pPr>
            <a:r>
              <a:rPr lang="en-US" sz="2000" b="1" kern="1200" dirty="0" smtClean="0">
                <a:solidFill>
                  <a:prstClr val="black"/>
                </a:solidFill>
                <a:latin typeface="Calibri"/>
                <a:ea typeface="+mn-ea"/>
              </a:rPr>
              <a:t>Biomass and biogas: </a:t>
            </a:r>
            <a:r>
              <a:rPr lang="en-US" sz="2000" kern="1200" dirty="0" smtClean="0">
                <a:solidFill>
                  <a:prstClr val="black"/>
                </a:solidFill>
                <a:latin typeface="Calibri"/>
                <a:ea typeface="+mn-ea"/>
              </a:rPr>
              <a:t>Biomass from forestry products and residue a possible source of distributed (not grid connected) generation; manure-based biogas from livestock a possible source of distributed lighting and heating</a:t>
            </a:r>
          </a:p>
          <a:p>
            <a:pPr eaLnBrk="1" hangingPunct="1">
              <a:buFont typeface="Wingdings" pitchFamily="2" charset="2"/>
              <a:buChar char="§"/>
              <a:defRPr/>
            </a:pPr>
            <a:r>
              <a:rPr lang="en-US" sz="2000" b="1" kern="1200" dirty="0" smtClean="0">
                <a:solidFill>
                  <a:prstClr val="black"/>
                </a:solidFill>
                <a:latin typeface="Calibri"/>
                <a:ea typeface="+mn-ea"/>
              </a:rPr>
              <a:t>Solar PV: </a:t>
            </a:r>
            <a:r>
              <a:rPr lang="en-US" sz="2000" kern="1200" dirty="0" smtClean="0">
                <a:solidFill>
                  <a:prstClr val="black"/>
                </a:solidFill>
                <a:latin typeface="Calibri"/>
                <a:ea typeface="+mn-ea"/>
              </a:rPr>
              <a:t>Studies have identified potential of roughly 80 MW, but at very high cost.</a:t>
            </a:r>
          </a:p>
          <a:p>
            <a:pPr eaLnBrk="1" hangingPunct="1">
              <a:buFont typeface="Wingdings" pitchFamily="2" charset="2"/>
              <a:buChar char="§"/>
              <a:defRPr/>
            </a:pPr>
            <a:r>
              <a:rPr lang="en-US" sz="2000" b="1" kern="1200" dirty="0" smtClean="0">
                <a:solidFill>
                  <a:prstClr val="black"/>
                </a:solidFill>
                <a:latin typeface="Calibri"/>
              </a:rPr>
              <a:t>Geothermal:</a:t>
            </a:r>
            <a:r>
              <a:rPr lang="en-US" sz="2000" kern="1200" dirty="0" smtClean="0">
                <a:solidFill>
                  <a:prstClr val="black"/>
                </a:solidFill>
                <a:latin typeface="Calibri"/>
              </a:rPr>
              <a:t> 2008 EC report found that s</a:t>
            </a:r>
            <a:r>
              <a:rPr lang="en-GB" sz="2000" kern="1200" dirty="0" smtClean="0">
                <a:solidFill>
                  <a:prstClr val="black"/>
                </a:solidFill>
                <a:latin typeface="Calibri"/>
              </a:rPr>
              <a:t>oil and water temperatures too low for electricity generation.</a:t>
            </a:r>
            <a:endParaRPr lang="en-US" sz="2000" kern="1200" dirty="0" smtClean="0">
              <a:solidFill>
                <a:prstClr val="black"/>
              </a:solidFill>
              <a:latin typeface="Calibri"/>
            </a:endParaRPr>
          </a:p>
          <a:p>
            <a:pPr lvl="1" eaLnBrk="1" hangingPunct="1">
              <a:buFont typeface="Wingdings" pitchFamily="2" charset="2"/>
              <a:buChar char="§"/>
              <a:defRPr/>
            </a:pPr>
            <a:endParaRPr lang="en-US" sz="1800" kern="1200" dirty="0" smtClean="0">
              <a:solidFill>
                <a:prstClr val="black"/>
              </a:solidFill>
              <a:latin typeface="Calibri"/>
              <a:ea typeface="+mn-ea"/>
            </a:endParaRPr>
          </a:p>
          <a:p>
            <a:pPr lvl="1" eaLnBrk="1" hangingPunct="1">
              <a:buFont typeface="Wingdings" pitchFamily="2" charset="2"/>
              <a:buChar char="§"/>
              <a:defRPr/>
            </a:pPr>
            <a:endParaRPr lang="en-US" sz="1600" kern="1200" dirty="0" smtClean="0">
              <a:solidFill>
                <a:prstClr val="black"/>
              </a:solidFill>
              <a:latin typeface="Calibri"/>
            </a:endParaRPr>
          </a:p>
          <a:p>
            <a:pPr eaLnBrk="1" hangingPunct="1">
              <a:buFont typeface="Wingdings" pitchFamily="2" charset="2"/>
              <a:buChar char="§"/>
              <a:defRPr/>
            </a:pPr>
            <a:endParaRPr lang="en-US" sz="1800" kern="1200" dirty="0" smtClean="0">
              <a:solidFill>
                <a:prstClr val="black"/>
              </a:solidFill>
              <a:latin typeface="Calibri"/>
            </a:endParaRPr>
          </a:p>
          <a:p>
            <a:pPr>
              <a:defRPr/>
            </a:pP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latin typeface="Calibri" pitchFamily="34" charset="0"/>
              </a:rPr>
              <a:t>Supply Options—Fossil Fuels</a:t>
            </a: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12</a:t>
            </a:fld>
            <a:endParaRPr lang="en-US" smtClean="0"/>
          </a:p>
        </p:txBody>
      </p:sp>
      <p:sp>
        <p:nvSpPr>
          <p:cNvPr id="7" name="Content Placeholder 2"/>
          <p:cNvSpPr>
            <a:spLocks noGrp="1"/>
          </p:cNvSpPr>
          <p:nvPr>
            <p:ph idx="1"/>
          </p:nvPr>
        </p:nvSpPr>
        <p:spPr>
          <a:xfrm>
            <a:off x="274638" y="1376363"/>
            <a:ext cx="8648700" cy="4719637"/>
          </a:xfrm>
        </p:spPr>
        <p:txBody>
          <a:bodyPr/>
          <a:lstStyle/>
          <a:p>
            <a:pPr eaLnBrk="1" hangingPunct="1">
              <a:buFont typeface="Wingdings" pitchFamily="2" charset="2"/>
              <a:buChar char="§"/>
              <a:defRPr/>
            </a:pPr>
            <a:r>
              <a:rPr lang="en-US" sz="2800" b="1" kern="1200" dirty="0" smtClean="0">
                <a:solidFill>
                  <a:prstClr val="black"/>
                </a:solidFill>
                <a:latin typeface="Calibri" pitchFamily="34" charset="0"/>
                <a:cs typeface="Calibri" pitchFamily="34" charset="0"/>
              </a:rPr>
              <a:t>Lignite:</a:t>
            </a:r>
            <a:r>
              <a:rPr lang="en-US" sz="2800" kern="1200" dirty="0" smtClean="0">
                <a:solidFill>
                  <a:prstClr val="black"/>
                </a:solidFill>
                <a:latin typeface="Calibri" pitchFamily="34" charset="0"/>
                <a:cs typeface="Calibri" pitchFamily="34" charset="0"/>
              </a:rPr>
              <a:t> </a:t>
            </a:r>
            <a:r>
              <a:rPr lang="en-US" sz="2800" dirty="0" err="1" smtClean="0">
                <a:latin typeface="Calibri" pitchFamily="34" charset="0"/>
                <a:cs typeface="Calibri" pitchFamily="34" charset="0"/>
              </a:rPr>
              <a:t>Sibovc</a:t>
            </a:r>
            <a:r>
              <a:rPr lang="en-US" sz="2800" dirty="0" smtClean="0">
                <a:latin typeface="Calibri" pitchFamily="34" charset="0"/>
                <a:cs typeface="Calibri" pitchFamily="34" charset="0"/>
              </a:rPr>
              <a:t> mine has enough lignite to supply Kosovo A, B, and KRPP to the end of their operational lives.</a:t>
            </a:r>
          </a:p>
          <a:p>
            <a:pPr eaLnBrk="1" hangingPunct="1">
              <a:buFont typeface="Wingdings" pitchFamily="2" charset="2"/>
              <a:buChar char="§"/>
              <a:defRPr/>
            </a:pPr>
            <a:r>
              <a:rPr lang="en-US" sz="2800" b="1" kern="1200" dirty="0" smtClean="0">
                <a:solidFill>
                  <a:prstClr val="black"/>
                </a:solidFill>
                <a:latin typeface="Calibri" pitchFamily="34" charset="0"/>
                <a:cs typeface="Calibri" pitchFamily="34" charset="0"/>
              </a:rPr>
              <a:t>Natural Gas: </a:t>
            </a:r>
            <a:r>
              <a:rPr lang="en-US" sz="2800" kern="1200" dirty="0" smtClean="0">
                <a:solidFill>
                  <a:prstClr val="black"/>
                </a:solidFill>
                <a:latin typeface="Calibri" pitchFamily="34" charset="0"/>
                <a:cs typeface="Calibri" pitchFamily="34" charset="0"/>
              </a:rPr>
              <a:t>Kosovo does not have gas resources or a gas transmission system. Timing of gas import is highly uncertain.</a:t>
            </a:r>
          </a:p>
          <a:p>
            <a:pPr eaLnBrk="1" hangingPunct="1">
              <a:buFont typeface="Wingdings" pitchFamily="2" charset="2"/>
              <a:buChar char="§"/>
              <a:defRPr/>
            </a:pPr>
            <a:r>
              <a:rPr lang="en-US" sz="2800" b="1" kern="1200" dirty="0" smtClean="0">
                <a:solidFill>
                  <a:prstClr val="black"/>
                </a:solidFill>
                <a:latin typeface="Calibri" pitchFamily="34" charset="0"/>
                <a:cs typeface="Calibri" pitchFamily="34" charset="0"/>
              </a:rPr>
              <a:t>Fuel Oil:  </a:t>
            </a:r>
            <a:r>
              <a:rPr lang="en-US" sz="2800" kern="1200" dirty="0" smtClean="0">
                <a:solidFill>
                  <a:prstClr val="black"/>
                </a:solidFill>
                <a:latin typeface="Calibri" pitchFamily="34" charset="0"/>
                <a:cs typeface="Calibri" pitchFamily="34" charset="0"/>
              </a:rPr>
              <a:t>All liquid fuels would have to be imported.</a:t>
            </a:r>
            <a:endParaRPr lang="en-US" sz="2800" kern="1200" dirty="0" smtClean="0">
              <a:solidFill>
                <a:prstClr val="black"/>
              </a:solidFill>
              <a:latin typeface="Calibri"/>
              <a:ea typeface="+mn-ea"/>
            </a:endParaRPr>
          </a:p>
          <a:p>
            <a:pPr lvl="1" eaLnBrk="1" hangingPunct="1">
              <a:buFont typeface="Wingdings" pitchFamily="2" charset="2"/>
              <a:buChar char="§"/>
              <a:defRPr/>
            </a:pPr>
            <a:endParaRPr lang="en-US" sz="2400" kern="1200" dirty="0" smtClean="0">
              <a:solidFill>
                <a:prstClr val="black"/>
              </a:solidFill>
              <a:latin typeface="Calibri"/>
            </a:endParaRPr>
          </a:p>
          <a:p>
            <a:pPr eaLnBrk="1" hangingPunct="1">
              <a:buFont typeface="Wingdings" pitchFamily="2" charset="2"/>
              <a:buChar char="§"/>
              <a:defRPr/>
            </a:pPr>
            <a:endParaRPr lang="en-US" sz="2800" kern="1200" dirty="0" smtClean="0">
              <a:solidFill>
                <a:prstClr val="black"/>
              </a:solidFill>
              <a:latin typeface="Calibri"/>
            </a:endParaRPr>
          </a:p>
          <a:p>
            <a:pPr>
              <a:defRPr/>
            </a:pP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dirty="0" smtClean="0">
                <a:latin typeface="Calibri" pitchFamily="34" charset="0"/>
              </a:rPr>
              <a:t>Supply Options —Key Concepts for Cost Comparison</a:t>
            </a: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13</a:t>
            </a:fld>
            <a:endParaRPr lang="en-US" smtClean="0"/>
          </a:p>
        </p:txBody>
      </p:sp>
      <p:sp>
        <p:nvSpPr>
          <p:cNvPr id="7" name="Content Placeholder 2"/>
          <p:cNvSpPr>
            <a:spLocks noGrp="1"/>
          </p:cNvSpPr>
          <p:nvPr>
            <p:ph idx="1"/>
          </p:nvPr>
        </p:nvSpPr>
        <p:spPr>
          <a:xfrm>
            <a:off x="0" y="1066800"/>
            <a:ext cx="8648700" cy="4719637"/>
          </a:xfrm>
        </p:spPr>
        <p:txBody>
          <a:bodyPr/>
          <a:lstStyle/>
          <a:p>
            <a:pPr lvl="1" eaLnBrk="1" hangingPunct="1">
              <a:buFont typeface="Wingdings" pitchFamily="2" charset="2"/>
              <a:buChar char="§"/>
              <a:defRPr/>
            </a:pPr>
            <a:r>
              <a:rPr lang="en-US" sz="2000" kern="1200" dirty="0" err="1" smtClean="0">
                <a:latin typeface="Calibri"/>
                <a:ea typeface="+mn-ea"/>
              </a:rPr>
              <a:t>Levelized</a:t>
            </a:r>
            <a:r>
              <a:rPr lang="en-US" sz="2000" kern="1200" dirty="0" smtClean="0">
                <a:latin typeface="Calibri"/>
                <a:ea typeface="+mn-ea"/>
              </a:rPr>
              <a:t> energy cost (LEC): The sum of costs, per unit of electricity generated by a plant, over the plant’s lifetime.</a:t>
            </a:r>
          </a:p>
          <a:p>
            <a:pPr lvl="2" eaLnBrk="1" hangingPunct="1">
              <a:buFont typeface="Arial" pitchFamily="34" charset="0"/>
              <a:buChar char="•"/>
              <a:defRPr/>
            </a:pPr>
            <a:r>
              <a:rPr lang="en-US" sz="1800" kern="1200" dirty="0" smtClean="0">
                <a:latin typeface="Calibri"/>
                <a:ea typeface="+mn-ea"/>
              </a:rPr>
              <a:t>Such costs include:</a:t>
            </a:r>
          </a:p>
          <a:p>
            <a:pPr lvl="3" eaLnBrk="1" hangingPunct="1">
              <a:buFont typeface="Arial" pitchFamily="34" charset="0"/>
              <a:buChar char="•"/>
              <a:defRPr/>
            </a:pPr>
            <a:r>
              <a:rPr lang="en-US" sz="1600" kern="1200" dirty="0" smtClean="0">
                <a:latin typeface="Calibri"/>
                <a:ea typeface="+mn-ea"/>
              </a:rPr>
              <a:t>Construction costs</a:t>
            </a:r>
          </a:p>
          <a:p>
            <a:pPr lvl="3" eaLnBrk="1" hangingPunct="1">
              <a:buFont typeface="Arial" pitchFamily="34" charset="0"/>
              <a:buChar char="•"/>
              <a:defRPr/>
            </a:pPr>
            <a:r>
              <a:rPr lang="en-US" sz="1600" kern="1200" dirty="0" smtClean="0">
                <a:latin typeface="Calibri"/>
                <a:ea typeface="+mn-ea"/>
              </a:rPr>
              <a:t>Operating and maintenance costs</a:t>
            </a:r>
          </a:p>
          <a:p>
            <a:pPr lvl="3" eaLnBrk="1" hangingPunct="1">
              <a:buFont typeface="Arial" pitchFamily="34" charset="0"/>
              <a:buChar char="•"/>
              <a:defRPr/>
            </a:pPr>
            <a:r>
              <a:rPr lang="en-US" sz="1600" kern="1200" dirty="0" smtClean="0">
                <a:latin typeface="Calibri"/>
                <a:ea typeface="+mn-ea"/>
              </a:rPr>
              <a:t>Cost of capital</a:t>
            </a:r>
          </a:p>
          <a:p>
            <a:pPr lvl="2" eaLnBrk="1" hangingPunct="1">
              <a:buFont typeface="Arial" pitchFamily="34" charset="0"/>
              <a:buChar char="•"/>
              <a:defRPr/>
            </a:pPr>
            <a:r>
              <a:rPr lang="en-US" sz="1800" kern="1200" dirty="0" smtClean="0">
                <a:latin typeface="Calibri"/>
                <a:ea typeface="+mn-ea"/>
              </a:rPr>
              <a:t>All costs are discounted to present day dollars.</a:t>
            </a:r>
          </a:p>
          <a:p>
            <a:pPr lvl="2" eaLnBrk="1" hangingPunct="1">
              <a:buFont typeface="Arial" pitchFamily="34" charset="0"/>
              <a:buChar char="•"/>
              <a:defRPr/>
            </a:pPr>
            <a:r>
              <a:rPr lang="en-US" sz="1800" kern="1200" dirty="0" smtClean="0">
                <a:latin typeface="Calibri"/>
              </a:rPr>
              <a:t>Note: We use economic and not financial cost. Economic analysis is concerned with costs to economy or society as a whole, not only costs to investor.</a:t>
            </a:r>
          </a:p>
          <a:p>
            <a:pPr lvl="1" eaLnBrk="1" hangingPunct="1">
              <a:buFont typeface="Wingdings" pitchFamily="2" charset="2"/>
              <a:buChar char="§"/>
              <a:defRPr/>
            </a:pPr>
            <a:r>
              <a:rPr lang="en-US" sz="2000" kern="1200" dirty="0" smtClean="0">
                <a:latin typeface="Calibri"/>
                <a:ea typeface="+mn-ea"/>
              </a:rPr>
              <a:t>Externalities: Costs created by the power plant that are not incurred by the plant owner/operator but instead are incurred by other "third" parties.</a:t>
            </a:r>
          </a:p>
          <a:p>
            <a:pPr lvl="2" eaLnBrk="1" hangingPunct="1">
              <a:buFont typeface="Arial" pitchFamily="34" charset="0"/>
              <a:buChar char="•"/>
              <a:defRPr/>
            </a:pPr>
            <a:r>
              <a:rPr lang="en-US" sz="1800" kern="1200" dirty="0" smtClean="0">
                <a:latin typeface="Calibri"/>
                <a:ea typeface="+mn-ea"/>
              </a:rPr>
              <a:t>Study accounts for the costs of “negative” externalities: The global and local environmental and health consequences of the thermal plant options.</a:t>
            </a:r>
          </a:p>
          <a:p>
            <a:pPr lvl="2" eaLnBrk="1" hangingPunct="1">
              <a:buFont typeface="Arial" pitchFamily="34" charset="0"/>
              <a:buChar char="•"/>
              <a:defRPr/>
            </a:pPr>
            <a:r>
              <a:rPr lang="en-US" sz="1800" kern="1200" dirty="0" smtClean="0">
                <a:latin typeface="Calibri"/>
                <a:ea typeface="+mn-ea"/>
              </a:rPr>
              <a:t>Carbon prices have recently registered a decline and are about €3/</a:t>
            </a:r>
            <a:r>
              <a:rPr lang="en-US" sz="1800" kern="1200" dirty="0" err="1" smtClean="0">
                <a:latin typeface="Calibri"/>
                <a:ea typeface="+mn-ea"/>
              </a:rPr>
              <a:t>tonne</a:t>
            </a:r>
            <a:r>
              <a:rPr lang="en-US" sz="1800" kern="1200" dirty="0" smtClean="0">
                <a:latin typeface="Calibri"/>
                <a:ea typeface="+mn-ea"/>
              </a:rPr>
              <a:t> in ETS, but this study assumes medium-term price rises: €15/</a:t>
            </a:r>
            <a:r>
              <a:rPr lang="en-US" sz="1800" kern="1200" dirty="0" err="1" smtClean="0">
                <a:latin typeface="Calibri"/>
                <a:ea typeface="+mn-ea"/>
              </a:rPr>
              <a:t>tonne</a:t>
            </a:r>
            <a:r>
              <a:rPr lang="en-US" sz="1800" kern="1200" dirty="0" smtClean="0">
                <a:latin typeface="Calibri"/>
                <a:ea typeface="+mn-ea"/>
              </a:rPr>
              <a:t> in 2010,  €23/</a:t>
            </a:r>
            <a:r>
              <a:rPr lang="en-US" sz="1800" kern="1200" dirty="0" err="1" smtClean="0">
                <a:latin typeface="Calibri"/>
                <a:ea typeface="+mn-ea"/>
              </a:rPr>
              <a:t>tonne</a:t>
            </a:r>
            <a:r>
              <a:rPr lang="en-US" sz="1800" kern="1200" dirty="0" smtClean="0">
                <a:latin typeface="Calibri"/>
                <a:ea typeface="+mn-ea"/>
              </a:rPr>
              <a:t> by 2025, and €26/</a:t>
            </a:r>
            <a:r>
              <a:rPr lang="en-US" sz="1800" kern="1200" dirty="0" err="1" smtClean="0">
                <a:latin typeface="Calibri"/>
                <a:ea typeface="+mn-ea"/>
              </a:rPr>
              <a:t>tonne</a:t>
            </a:r>
            <a:r>
              <a:rPr lang="en-US" sz="1800" kern="1200" dirty="0" smtClean="0">
                <a:latin typeface="Calibri"/>
                <a:ea typeface="+mn-ea"/>
              </a:rPr>
              <a:t> by 2030.</a:t>
            </a:r>
          </a:p>
          <a:p>
            <a:pPr lvl="2" eaLnBrk="1" hangingPunct="1">
              <a:buFont typeface="Arial" pitchFamily="34" charset="0"/>
              <a:buChar char="•"/>
              <a:defRPr/>
            </a:pPr>
            <a:r>
              <a:rPr lang="en-US" sz="1800" kern="1200" dirty="0" smtClean="0">
                <a:latin typeface="Calibri"/>
                <a:ea typeface="+mn-ea"/>
              </a:rPr>
              <a:t>This study assumes local negative externalities equal to </a:t>
            </a:r>
            <a:r>
              <a:rPr lang="en-US" sz="1800" kern="1200" dirty="0" smtClean="0">
                <a:latin typeface="Calibri"/>
              </a:rPr>
              <a:t>€3.50/MWh</a:t>
            </a:r>
            <a:endParaRPr lang="en-US" sz="1800" kern="1200" dirty="0" smtClean="0">
              <a:latin typeface="Calibri"/>
              <a:ea typeface="+mn-ea"/>
            </a:endParaRPr>
          </a:p>
          <a:p>
            <a:pPr lvl="2" eaLnBrk="1" hangingPunct="1">
              <a:buFont typeface="Arial" pitchFamily="34" charset="0"/>
              <a:buChar char="•"/>
              <a:defRPr/>
            </a:pPr>
            <a:endParaRPr lang="en-US" sz="1800" kern="1200" dirty="0" smtClean="0">
              <a:latin typeface="Calibri"/>
              <a:ea typeface="+mn-ea"/>
            </a:endParaRPr>
          </a:p>
          <a:p>
            <a:pPr lvl="1" eaLnBrk="1" hangingPunct="1">
              <a:buFont typeface="Arial" pitchFamily="34" charset="0"/>
              <a:buChar char="•"/>
              <a:defRPr/>
            </a:pPr>
            <a:endParaRPr lang="en-US" sz="3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latin typeface="Calibri" pitchFamily="34" charset="0"/>
              </a:rPr>
              <a:t>Supply Options—</a:t>
            </a:r>
            <a:r>
              <a:rPr lang="en-US" dirty="0" err="1" smtClean="0">
                <a:latin typeface="Calibri" pitchFamily="34" charset="0"/>
              </a:rPr>
              <a:t>Levelized</a:t>
            </a:r>
            <a:r>
              <a:rPr lang="en-US" dirty="0" smtClean="0">
                <a:latin typeface="Calibri" pitchFamily="34" charset="0"/>
              </a:rPr>
              <a:t> Energy Cost Comparisons</a:t>
            </a:r>
          </a:p>
        </p:txBody>
      </p:sp>
      <p:sp>
        <p:nvSpPr>
          <p:cNvPr id="3" name="Content Placeholder 2"/>
          <p:cNvSpPr>
            <a:spLocks noGrp="1"/>
          </p:cNvSpPr>
          <p:nvPr>
            <p:ph idx="1"/>
          </p:nvPr>
        </p:nvSpPr>
        <p:spPr/>
        <p:txBody>
          <a:bodyPr/>
          <a:lstStyle/>
          <a:p>
            <a:pPr>
              <a:buFont typeface="Wingdings" pitchFamily="2" charset="2"/>
              <a:buChar char="§"/>
            </a:pPr>
            <a:r>
              <a:rPr lang="en-US" sz="2000" dirty="0" smtClean="0">
                <a:latin typeface="Calibri" pitchFamily="34" charset="0"/>
                <a:cs typeface="Calibri" pitchFamily="34" charset="0"/>
              </a:rPr>
              <a:t>Lignite plant is lowest cost fossil fuel option at higher levels of utilization</a:t>
            </a:r>
          </a:p>
          <a:p>
            <a:pPr>
              <a:buFont typeface="Wingdings" pitchFamily="2" charset="2"/>
              <a:buChar char="§"/>
            </a:pPr>
            <a:r>
              <a:rPr lang="en-US" sz="2000" dirty="0" smtClean="0">
                <a:latin typeface="Calibri" pitchFamily="34" charset="0"/>
                <a:cs typeface="Calibri" pitchFamily="34" charset="0"/>
              </a:rPr>
              <a:t>Table below compares costs of all plants at low (20%), moderate (60%), and high (90%) levels of utilization</a:t>
            </a:r>
          </a:p>
          <a:p>
            <a:pPr eaLnBrk="1" hangingPunct="1">
              <a:buFont typeface="Wingdings" pitchFamily="2" charset="2"/>
              <a:buChar char="§"/>
              <a:defRPr/>
            </a:pPr>
            <a:endParaRPr lang="en-US" sz="2000" dirty="0" smtClean="0">
              <a:latin typeface="Calibri" pitchFamily="34" charset="0"/>
              <a:cs typeface="Calibri" pitchFamily="34" charset="0"/>
            </a:endParaRPr>
          </a:p>
          <a:p>
            <a:pPr eaLnBrk="1" hangingPunct="1">
              <a:buFont typeface="Wingdings" pitchFamily="2" charset="2"/>
              <a:buChar char="§"/>
              <a:defRPr/>
            </a:pPr>
            <a:endParaRPr lang="en-US" sz="2000" dirty="0" smtClean="0">
              <a:latin typeface="Calibri" pitchFamily="34" charset="0"/>
              <a:cs typeface="Calibri" pitchFamily="34" charset="0"/>
            </a:endParaRPr>
          </a:p>
          <a:p>
            <a:pPr eaLnBrk="1" hangingPunct="1">
              <a:buFont typeface="Wingdings" pitchFamily="2" charset="2"/>
              <a:buChar char="§"/>
              <a:defRPr/>
            </a:pPr>
            <a:endParaRPr lang="en-US" sz="2000" dirty="0" smtClean="0">
              <a:latin typeface="Calibri" pitchFamily="34" charset="0"/>
              <a:cs typeface="Calibri" pitchFamily="34" charset="0"/>
            </a:endParaRPr>
          </a:p>
          <a:p>
            <a:pPr eaLnBrk="1" hangingPunct="1">
              <a:buFont typeface="Wingdings" pitchFamily="2" charset="2"/>
              <a:buChar char="§"/>
              <a:defRPr/>
            </a:pPr>
            <a:endParaRPr lang="en-US" sz="2000" dirty="0" smtClean="0">
              <a:latin typeface="Calibri" pitchFamily="34" charset="0"/>
              <a:cs typeface="Calibri" pitchFamily="34" charset="0"/>
            </a:endParaRPr>
          </a:p>
          <a:p>
            <a:pPr eaLnBrk="1" hangingPunct="1">
              <a:buFont typeface="Wingdings" pitchFamily="2" charset="2"/>
              <a:buChar char="§"/>
              <a:defRPr/>
            </a:pPr>
            <a:endParaRPr lang="en-US" sz="2000" dirty="0" smtClean="0">
              <a:latin typeface="Calibri" pitchFamily="34" charset="0"/>
              <a:cs typeface="Calibri" pitchFamily="34" charset="0"/>
            </a:endParaRP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14</a:t>
            </a:fld>
            <a:endParaRPr lang="en-US" smtClean="0"/>
          </a:p>
        </p:txBody>
      </p:sp>
      <p:graphicFrame>
        <p:nvGraphicFramePr>
          <p:cNvPr id="5" name="Table 4"/>
          <p:cNvGraphicFramePr>
            <a:graphicFrameLocks noGrp="1"/>
          </p:cNvGraphicFramePr>
          <p:nvPr/>
        </p:nvGraphicFramePr>
        <p:xfrm>
          <a:off x="228600" y="2514600"/>
          <a:ext cx="8382000" cy="2951480"/>
        </p:xfrm>
        <a:graphic>
          <a:graphicData uri="http://schemas.openxmlformats.org/drawingml/2006/table">
            <a:tbl>
              <a:tblPr firstRow="1" bandRow="1">
                <a:tableStyleId>{21E4AEA4-8DFA-4A89-87EB-49C32662AFE0}</a:tableStyleId>
              </a:tblPr>
              <a:tblGrid>
                <a:gridCol w="2095500"/>
                <a:gridCol w="2095500"/>
                <a:gridCol w="2095500"/>
                <a:gridCol w="2095500"/>
              </a:tblGrid>
              <a:tr h="370840">
                <a:tc>
                  <a:txBody>
                    <a:bodyPr/>
                    <a:lstStyle/>
                    <a:p>
                      <a:pPr marL="0" marR="0">
                        <a:lnSpc>
                          <a:spcPct val="115000"/>
                        </a:lnSpc>
                        <a:spcBef>
                          <a:spcPts val="0"/>
                        </a:spcBef>
                        <a:spcAft>
                          <a:spcPts val="600"/>
                        </a:spcAft>
                      </a:pPr>
                      <a:endParaRPr lang="en-US" sz="1800" dirty="0">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600"/>
                        </a:spcAft>
                      </a:pPr>
                      <a:r>
                        <a:rPr lang="en-US" sz="1800" b="1" dirty="0" smtClean="0">
                          <a:latin typeface="Calibri" pitchFamily="34" charset="0"/>
                          <a:ea typeface="Calibri"/>
                          <a:cs typeface="Calibri" pitchFamily="34" charset="0"/>
                        </a:rPr>
                        <a:t>Low</a:t>
                      </a:r>
                      <a:r>
                        <a:rPr lang="en-US" sz="1800" b="1" baseline="0" dirty="0" smtClean="0">
                          <a:latin typeface="Calibri" pitchFamily="34" charset="0"/>
                          <a:ea typeface="Calibri"/>
                          <a:cs typeface="Calibri" pitchFamily="34" charset="0"/>
                        </a:rPr>
                        <a:t> (20%)</a:t>
                      </a:r>
                      <a:endParaRPr lang="en-US" sz="1800" dirty="0">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600"/>
                        </a:spcAft>
                      </a:pPr>
                      <a:r>
                        <a:rPr lang="en-US" sz="1800" b="1" dirty="0" smtClean="0">
                          <a:latin typeface="Calibri" pitchFamily="34" charset="0"/>
                          <a:ea typeface="Calibri"/>
                          <a:cs typeface="Calibri" pitchFamily="34" charset="0"/>
                        </a:rPr>
                        <a:t>Moderate</a:t>
                      </a:r>
                      <a:r>
                        <a:rPr lang="en-US" sz="1800" b="1" baseline="0" dirty="0" smtClean="0">
                          <a:latin typeface="Calibri" pitchFamily="34" charset="0"/>
                          <a:ea typeface="Calibri"/>
                          <a:cs typeface="Calibri" pitchFamily="34" charset="0"/>
                        </a:rPr>
                        <a:t> (60%)</a:t>
                      </a:r>
                      <a:endParaRPr lang="en-US" sz="1800" dirty="0">
                        <a:latin typeface="Calibri" pitchFamily="34" charset="0"/>
                        <a:ea typeface="Calibri"/>
                        <a:cs typeface="Calibri" pitchFamily="34" charset="0"/>
                      </a:endParaRPr>
                    </a:p>
                  </a:txBody>
                  <a:tcPr marL="68580" marR="68580" marT="0" marB="0"/>
                </a:tc>
                <a:tc>
                  <a:txBody>
                    <a:bodyPr/>
                    <a:lstStyle/>
                    <a:p>
                      <a:pPr marL="0" marR="0" algn="ctr">
                        <a:lnSpc>
                          <a:spcPct val="115000"/>
                        </a:lnSpc>
                        <a:spcBef>
                          <a:spcPts val="0"/>
                        </a:spcBef>
                        <a:spcAft>
                          <a:spcPts val="600"/>
                        </a:spcAft>
                      </a:pPr>
                      <a:r>
                        <a:rPr lang="en-US" sz="1800" b="1" dirty="0" smtClean="0">
                          <a:latin typeface="Calibri" pitchFamily="34" charset="0"/>
                          <a:ea typeface="Calibri"/>
                          <a:cs typeface="Calibri" pitchFamily="34" charset="0"/>
                        </a:rPr>
                        <a:t>High (90%)</a:t>
                      </a:r>
                      <a:endParaRPr lang="en-US" sz="1800" dirty="0">
                        <a:latin typeface="Calibri" pitchFamily="34" charset="0"/>
                        <a:ea typeface="Calibri"/>
                        <a:cs typeface="Calibri" pitchFamily="34" charset="0"/>
                      </a:endParaRPr>
                    </a:p>
                  </a:txBody>
                  <a:tcPr marL="68580" marR="68580" marT="0" marB="0"/>
                </a:tc>
              </a:tr>
              <a:tr h="370840">
                <a:tc>
                  <a:txBody>
                    <a:bodyPr/>
                    <a:lstStyle/>
                    <a:p>
                      <a:pPr marL="0" marR="0">
                        <a:lnSpc>
                          <a:spcPct val="115000"/>
                        </a:lnSpc>
                        <a:spcBef>
                          <a:spcPts val="0"/>
                        </a:spcBef>
                        <a:spcAft>
                          <a:spcPts val="600"/>
                        </a:spcAft>
                      </a:pPr>
                      <a:endParaRPr lang="en-US" sz="1800" dirty="0">
                        <a:latin typeface="Calibri" pitchFamily="34" charset="0"/>
                        <a:ea typeface="Calibri"/>
                        <a:cs typeface="Calibri" pitchFamily="34" charset="0"/>
                      </a:endParaRPr>
                    </a:p>
                  </a:txBody>
                  <a:tcPr marL="68580" marR="68580" marT="0" marB="0"/>
                </a:tc>
                <a:tc gridSpan="3">
                  <a:txBody>
                    <a:bodyPr/>
                    <a:lstStyle/>
                    <a:p>
                      <a:pPr marL="0" marR="0" algn="ctr">
                        <a:lnSpc>
                          <a:spcPct val="115000"/>
                        </a:lnSpc>
                        <a:spcBef>
                          <a:spcPts val="0"/>
                        </a:spcBef>
                        <a:spcAft>
                          <a:spcPts val="600"/>
                        </a:spcAft>
                      </a:pPr>
                      <a:r>
                        <a:rPr lang="en-US" sz="1800" dirty="0" smtClean="0">
                          <a:latin typeface="Calibri" pitchFamily="34" charset="0"/>
                          <a:ea typeface="Calibri"/>
                          <a:cs typeface="Calibri" pitchFamily="34" charset="0"/>
                        </a:rPr>
                        <a:t>€/kWh</a:t>
                      </a:r>
                      <a:endParaRPr lang="en-US" sz="1800" dirty="0">
                        <a:latin typeface="Calibri" pitchFamily="34" charset="0"/>
                        <a:ea typeface="Calibri"/>
                        <a:cs typeface="Calibri" pitchFamily="34" charset="0"/>
                      </a:endParaRPr>
                    </a:p>
                  </a:txBody>
                  <a:tcPr marL="68580" marR="68580" marT="0" marB="0"/>
                </a:tc>
                <a:tc hMerge="1">
                  <a:txBody>
                    <a:bodyPr/>
                    <a:lstStyle/>
                    <a:p>
                      <a:pPr marL="0" marR="0" algn="ctr">
                        <a:lnSpc>
                          <a:spcPct val="115000"/>
                        </a:lnSpc>
                        <a:spcBef>
                          <a:spcPts val="0"/>
                        </a:spcBef>
                        <a:spcAft>
                          <a:spcPts val="600"/>
                        </a:spcAft>
                      </a:pPr>
                      <a:endParaRPr lang="en-US" sz="1800" dirty="0">
                        <a:latin typeface="Calibri" pitchFamily="34" charset="0"/>
                        <a:ea typeface="Calibri"/>
                        <a:cs typeface="Calibri" pitchFamily="34" charset="0"/>
                      </a:endParaRPr>
                    </a:p>
                  </a:txBody>
                  <a:tcPr marL="68580" marR="68580" marT="0" marB="0"/>
                </a:tc>
                <a:tc hMerge="1">
                  <a:txBody>
                    <a:bodyPr/>
                    <a:lstStyle/>
                    <a:p>
                      <a:pPr marL="0" marR="0" algn="ctr">
                        <a:lnSpc>
                          <a:spcPct val="115000"/>
                        </a:lnSpc>
                        <a:spcBef>
                          <a:spcPts val="0"/>
                        </a:spcBef>
                        <a:spcAft>
                          <a:spcPts val="600"/>
                        </a:spcAft>
                      </a:pPr>
                      <a:endParaRPr lang="en-US" sz="1800" dirty="0">
                        <a:latin typeface="Calibri" pitchFamily="34" charset="0"/>
                        <a:ea typeface="Calibri"/>
                        <a:cs typeface="Calibri" pitchFamily="34" charset="0"/>
                      </a:endParaRPr>
                    </a:p>
                  </a:txBody>
                  <a:tcPr marL="68580" marR="68580" marT="0" marB="0"/>
                </a:tc>
              </a:tr>
              <a:tr h="370840">
                <a:tc>
                  <a:txBody>
                    <a:bodyPr/>
                    <a:lstStyle/>
                    <a:p>
                      <a:pPr algn="l" fontAlgn="b"/>
                      <a:r>
                        <a:rPr lang="en-US" sz="1800" b="1" i="0" u="none" strike="noStrike" dirty="0">
                          <a:latin typeface="Calibri" pitchFamily="34" charset="0"/>
                          <a:cs typeface="Calibri" pitchFamily="34" charset="0"/>
                        </a:rPr>
                        <a:t>Lignite</a:t>
                      </a:r>
                    </a:p>
                  </a:txBody>
                  <a:tcPr marL="0" marR="0" marT="0" marB="0" anchor="b"/>
                </a:tc>
                <a:tc>
                  <a:txBody>
                    <a:bodyPr/>
                    <a:lstStyle/>
                    <a:p>
                      <a:pPr algn="ctr" fontAlgn="b"/>
                      <a:r>
                        <a:rPr lang="en-US" sz="1800" b="0" i="0" u="none" strike="noStrike" dirty="0">
                          <a:latin typeface="Calibri" pitchFamily="34" charset="0"/>
                          <a:cs typeface="Calibri" pitchFamily="34" charset="0"/>
                        </a:rPr>
                        <a:t>0.18</a:t>
                      </a:r>
                    </a:p>
                  </a:txBody>
                  <a:tcPr marL="0" marR="0" marT="0" marB="0" anchor="b"/>
                </a:tc>
                <a:tc>
                  <a:txBody>
                    <a:bodyPr/>
                    <a:lstStyle/>
                    <a:p>
                      <a:pPr algn="r" fontAlgn="b"/>
                      <a:r>
                        <a:rPr lang="en-US" sz="1800" b="0" i="0" u="none" strike="noStrike" dirty="0">
                          <a:latin typeface="Calibri" pitchFamily="34" charset="0"/>
                          <a:cs typeface="Calibri" pitchFamily="34" charset="0"/>
                        </a:rPr>
                        <a:t>0.09</a:t>
                      </a:r>
                    </a:p>
                  </a:txBody>
                  <a:tcPr marL="0" marR="0" marT="0" marB="0" anchor="b"/>
                </a:tc>
                <a:tc>
                  <a:txBody>
                    <a:bodyPr/>
                    <a:lstStyle/>
                    <a:p>
                      <a:pPr algn="r" fontAlgn="b"/>
                      <a:r>
                        <a:rPr lang="en-US" sz="1800" b="0" i="0" u="none" strike="noStrike" dirty="0" smtClean="0">
                          <a:latin typeface="Calibri" pitchFamily="34" charset="0"/>
                          <a:cs typeface="Calibri" pitchFamily="34" charset="0"/>
                        </a:rPr>
                        <a:t>0.08</a:t>
                      </a:r>
                      <a:endParaRPr lang="en-US" sz="1800" b="0" i="0" u="none" strike="noStrike" dirty="0">
                        <a:latin typeface="Calibri" pitchFamily="34" charset="0"/>
                        <a:cs typeface="Calibri" pitchFamily="34" charset="0"/>
                      </a:endParaRPr>
                    </a:p>
                  </a:txBody>
                  <a:tcPr marL="0" marR="0" marT="0" marB="0" anchor="b"/>
                </a:tc>
              </a:tr>
              <a:tr h="370840">
                <a:tc>
                  <a:txBody>
                    <a:bodyPr/>
                    <a:lstStyle/>
                    <a:p>
                      <a:pPr algn="l" fontAlgn="b"/>
                      <a:r>
                        <a:rPr lang="en-US" sz="1800" b="1" i="0" u="none" strike="noStrike">
                          <a:latin typeface="Calibri" pitchFamily="34" charset="0"/>
                          <a:cs typeface="Calibri" pitchFamily="34" charset="0"/>
                        </a:rPr>
                        <a:t>Zhur Hydro</a:t>
                      </a:r>
                    </a:p>
                  </a:txBody>
                  <a:tcPr marL="0" marR="0" marT="0" marB="0" anchor="b"/>
                </a:tc>
                <a:tc>
                  <a:txBody>
                    <a:bodyPr/>
                    <a:lstStyle/>
                    <a:p>
                      <a:pPr algn="ctr" fontAlgn="b"/>
                      <a:r>
                        <a:rPr lang="en-US" sz="1800" b="0" i="0" u="none" strike="noStrike">
                          <a:latin typeface="Calibri" pitchFamily="34" charset="0"/>
                          <a:cs typeface="Calibri" pitchFamily="34" charset="0"/>
                        </a:rPr>
                        <a:t>0.08</a:t>
                      </a:r>
                    </a:p>
                  </a:txBody>
                  <a:tcPr marL="0" marR="0" marT="0" marB="0" anchor="b"/>
                </a:tc>
                <a:tc gridSpan="2">
                  <a:txBody>
                    <a:bodyPr/>
                    <a:lstStyle/>
                    <a:p>
                      <a:pPr algn="ctr" fontAlgn="b"/>
                      <a:r>
                        <a:rPr lang="en-US" sz="1800" b="0" i="0" u="none" strike="noStrike" dirty="0" smtClean="0">
                          <a:latin typeface="Calibri" pitchFamily="34" charset="0"/>
                          <a:cs typeface="Calibri" pitchFamily="34" charset="0"/>
                        </a:rPr>
                        <a:t>Only capable of 16%</a:t>
                      </a:r>
                      <a:r>
                        <a:rPr lang="en-US" sz="1800" b="0" i="0" u="none" strike="noStrike" baseline="0" dirty="0" smtClean="0">
                          <a:latin typeface="Calibri" pitchFamily="34" charset="0"/>
                          <a:cs typeface="Calibri" pitchFamily="34" charset="0"/>
                        </a:rPr>
                        <a:t> utilization</a:t>
                      </a:r>
                      <a:endParaRPr lang="en-US" sz="1800" b="0" i="0" u="none" strike="noStrike" dirty="0">
                        <a:latin typeface="Calibri" pitchFamily="34" charset="0"/>
                        <a:cs typeface="Calibri" pitchFamily="34" charset="0"/>
                      </a:endParaRPr>
                    </a:p>
                  </a:txBody>
                  <a:tcPr marL="0" marR="0" marT="0" marB="0" anchor="ctr"/>
                </a:tc>
                <a:tc hMerge="1">
                  <a:txBody>
                    <a:bodyPr/>
                    <a:lstStyle/>
                    <a:p>
                      <a:pPr algn="l" fontAlgn="b"/>
                      <a:endParaRPr lang="en-US" sz="1600" b="0" i="0" u="none" strike="noStrike" dirty="0">
                        <a:latin typeface="Calibri" pitchFamily="34" charset="0"/>
                        <a:cs typeface="Calibri" pitchFamily="34" charset="0"/>
                      </a:endParaRPr>
                    </a:p>
                  </a:txBody>
                  <a:tcPr marL="0" marR="0" marT="0" marB="0" anchor="b"/>
                </a:tc>
              </a:tr>
              <a:tr h="370840">
                <a:tc>
                  <a:txBody>
                    <a:bodyPr/>
                    <a:lstStyle/>
                    <a:p>
                      <a:pPr algn="l" fontAlgn="b"/>
                      <a:r>
                        <a:rPr lang="en-US" sz="1800" b="1" i="0" u="none" strike="noStrike" dirty="0">
                          <a:latin typeface="Calibri" pitchFamily="34" charset="0"/>
                          <a:cs typeface="Calibri" pitchFamily="34" charset="0"/>
                        </a:rPr>
                        <a:t>Small Hydro</a:t>
                      </a:r>
                    </a:p>
                  </a:txBody>
                  <a:tcPr marL="0" marR="0" marT="0" marB="0" anchor="b"/>
                </a:tc>
                <a:tc>
                  <a:txBody>
                    <a:bodyPr/>
                    <a:lstStyle/>
                    <a:p>
                      <a:pPr algn="ctr" fontAlgn="b"/>
                      <a:r>
                        <a:rPr lang="en-US" sz="1800" b="0" i="0" u="none" strike="noStrike">
                          <a:latin typeface="Calibri" pitchFamily="34" charset="0"/>
                          <a:cs typeface="Calibri" pitchFamily="34" charset="0"/>
                        </a:rPr>
                        <a:t>0.12</a:t>
                      </a:r>
                    </a:p>
                  </a:txBody>
                  <a:tcPr marL="0" marR="0" marT="0" marB="0" anchor="b"/>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latin typeface="Calibri" pitchFamily="34" charset="0"/>
                          <a:cs typeface="Calibri" pitchFamily="34" charset="0"/>
                        </a:rPr>
                        <a:t>Only capable of  53%</a:t>
                      </a:r>
                      <a:r>
                        <a:rPr lang="en-US" sz="1800" b="0" i="0" u="none" strike="noStrike" baseline="0" dirty="0" smtClean="0">
                          <a:latin typeface="Calibri" pitchFamily="34" charset="0"/>
                          <a:cs typeface="Calibri" pitchFamily="34" charset="0"/>
                        </a:rPr>
                        <a:t> utilization</a:t>
                      </a:r>
                      <a:endParaRPr lang="en-US" sz="1800" b="0" i="0" u="none" strike="noStrike" dirty="0" smtClean="0">
                        <a:latin typeface="Calibri" pitchFamily="34" charset="0"/>
                        <a:cs typeface="Calibri" pitchFamily="34" charset="0"/>
                      </a:endParaRPr>
                    </a:p>
                  </a:txBody>
                  <a:tcPr marL="0" marR="0" marT="0" marB="0" anchor="ctr"/>
                </a:tc>
                <a:tc hMerge="1">
                  <a:txBody>
                    <a:bodyPr/>
                    <a:lstStyle/>
                    <a:p>
                      <a:pPr algn="l" fontAlgn="b"/>
                      <a:endParaRPr lang="en-US" sz="1600" b="0" i="0" u="none" strike="noStrike" dirty="0">
                        <a:latin typeface="Calibri" pitchFamily="34" charset="0"/>
                        <a:cs typeface="Calibri" pitchFamily="34" charset="0"/>
                      </a:endParaRPr>
                    </a:p>
                  </a:txBody>
                  <a:tcPr marL="0" marR="0" marT="0" marB="0" anchor="b"/>
                </a:tc>
              </a:tr>
              <a:tr h="355600">
                <a:tc>
                  <a:txBody>
                    <a:bodyPr/>
                    <a:lstStyle/>
                    <a:p>
                      <a:pPr algn="l" fontAlgn="b"/>
                      <a:r>
                        <a:rPr lang="en-US" sz="1800" b="1" i="0" u="none" strike="noStrike" dirty="0">
                          <a:latin typeface="Calibri" pitchFamily="34" charset="0"/>
                          <a:cs typeface="Calibri" pitchFamily="34" charset="0"/>
                        </a:rPr>
                        <a:t>Wind</a:t>
                      </a:r>
                    </a:p>
                  </a:txBody>
                  <a:tcPr marL="0" marR="0" marT="0" marB="0" anchor="b"/>
                </a:tc>
                <a:tc>
                  <a:txBody>
                    <a:bodyPr/>
                    <a:lstStyle/>
                    <a:p>
                      <a:pPr algn="ctr" fontAlgn="b"/>
                      <a:r>
                        <a:rPr lang="en-US" sz="1800" b="0" i="0" u="none" strike="noStrike" dirty="0">
                          <a:latin typeface="Calibri" pitchFamily="34" charset="0"/>
                          <a:cs typeface="Calibri" pitchFamily="34" charset="0"/>
                        </a:rPr>
                        <a:t>0.11</a:t>
                      </a:r>
                    </a:p>
                  </a:txBody>
                  <a:tcPr marL="0" marR="0" marT="0" marB="0" anchor="b"/>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latin typeface="Calibri" pitchFamily="34" charset="0"/>
                          <a:cs typeface="Calibri" pitchFamily="34" charset="0"/>
                        </a:rPr>
                        <a:t>Only capable of  20%</a:t>
                      </a:r>
                      <a:r>
                        <a:rPr lang="en-US" sz="1800" b="0" i="0" u="none" strike="noStrike" baseline="0" dirty="0" smtClean="0">
                          <a:latin typeface="Calibri" pitchFamily="34" charset="0"/>
                          <a:cs typeface="Calibri" pitchFamily="34" charset="0"/>
                        </a:rPr>
                        <a:t> utilization</a:t>
                      </a:r>
                      <a:endParaRPr lang="en-US" sz="1800" b="0" i="0" u="none" strike="noStrike" dirty="0" smtClean="0">
                        <a:latin typeface="Calibri" pitchFamily="34" charset="0"/>
                        <a:cs typeface="Calibri" pitchFamily="34" charset="0"/>
                      </a:endParaRPr>
                    </a:p>
                  </a:txBody>
                  <a:tcPr marL="0" marR="0" marT="0" marB="0" anchor="ctr"/>
                </a:tc>
                <a:tc hMerge="1">
                  <a:txBody>
                    <a:bodyPr/>
                    <a:lstStyle/>
                    <a:p>
                      <a:pPr algn="l" fontAlgn="b"/>
                      <a:endParaRPr lang="en-US" sz="1600" b="0" i="0" u="none" strike="noStrike" dirty="0">
                        <a:latin typeface="Calibri" pitchFamily="34" charset="0"/>
                        <a:cs typeface="Calibri" pitchFamily="34" charset="0"/>
                      </a:endParaRPr>
                    </a:p>
                  </a:txBody>
                  <a:tcPr marL="0" marR="0" marT="0" marB="0" anchor="b"/>
                </a:tc>
              </a:tr>
              <a:tr h="370840">
                <a:tc>
                  <a:txBody>
                    <a:bodyPr/>
                    <a:lstStyle/>
                    <a:p>
                      <a:pPr algn="l" fontAlgn="b"/>
                      <a:r>
                        <a:rPr lang="en-US" sz="1800" b="1" i="0" u="none" strike="noStrike">
                          <a:latin typeface="Calibri" pitchFamily="34" charset="0"/>
                          <a:cs typeface="Calibri" pitchFamily="34" charset="0"/>
                        </a:rPr>
                        <a:t>CCGT (natural gas)</a:t>
                      </a:r>
                    </a:p>
                  </a:txBody>
                  <a:tcPr marL="0" marR="0" marT="0" marB="0" anchor="b"/>
                </a:tc>
                <a:tc>
                  <a:txBody>
                    <a:bodyPr/>
                    <a:lstStyle/>
                    <a:p>
                      <a:pPr algn="ctr" fontAlgn="b"/>
                      <a:r>
                        <a:rPr lang="en-US" sz="1800" b="0" i="0" u="none" strike="noStrike">
                          <a:latin typeface="Calibri" pitchFamily="34" charset="0"/>
                          <a:cs typeface="Calibri" pitchFamily="34" charset="0"/>
                        </a:rPr>
                        <a:t>0.14</a:t>
                      </a:r>
                    </a:p>
                  </a:txBody>
                  <a:tcPr marL="0" marR="0" marT="0" marB="0" anchor="b"/>
                </a:tc>
                <a:tc>
                  <a:txBody>
                    <a:bodyPr/>
                    <a:lstStyle/>
                    <a:p>
                      <a:pPr algn="r" fontAlgn="b"/>
                      <a:r>
                        <a:rPr lang="en-US" sz="1800" b="0" i="0" u="none" strike="noStrike" dirty="0">
                          <a:latin typeface="Calibri" pitchFamily="34" charset="0"/>
                          <a:cs typeface="Calibri" pitchFamily="34" charset="0"/>
                        </a:rPr>
                        <a:t>0.10</a:t>
                      </a:r>
                    </a:p>
                  </a:txBody>
                  <a:tcPr marL="0" marR="0" marT="0" marB="0" anchor="b"/>
                </a:tc>
                <a:tc>
                  <a:txBody>
                    <a:bodyPr/>
                    <a:lstStyle/>
                    <a:p>
                      <a:pPr algn="r" fontAlgn="b"/>
                      <a:r>
                        <a:rPr lang="en-US" sz="1800" b="0" i="0" u="none" strike="noStrike" dirty="0">
                          <a:latin typeface="Calibri" pitchFamily="34" charset="0"/>
                          <a:cs typeface="Calibri" pitchFamily="34" charset="0"/>
                        </a:rPr>
                        <a:t>0.09</a:t>
                      </a:r>
                    </a:p>
                  </a:txBody>
                  <a:tcPr marL="0" marR="0" marT="0" marB="0" anchor="b"/>
                </a:tc>
              </a:tr>
              <a:tr h="370840">
                <a:tc>
                  <a:txBody>
                    <a:bodyPr/>
                    <a:lstStyle/>
                    <a:p>
                      <a:pPr algn="l" fontAlgn="b"/>
                      <a:r>
                        <a:rPr lang="en-US" sz="1800" b="1" i="0" u="none" strike="noStrike" dirty="0" smtClean="0">
                          <a:latin typeface="Calibri" pitchFamily="34" charset="0"/>
                          <a:cs typeface="Calibri" pitchFamily="34" charset="0"/>
                        </a:rPr>
                        <a:t>Fuel </a:t>
                      </a:r>
                      <a:r>
                        <a:rPr lang="en-US" sz="1800" b="1" i="0" u="none" strike="noStrike" dirty="0">
                          <a:latin typeface="Calibri" pitchFamily="34" charset="0"/>
                          <a:cs typeface="Calibri" pitchFamily="34" charset="0"/>
                        </a:rPr>
                        <a:t>Oil</a:t>
                      </a:r>
                    </a:p>
                  </a:txBody>
                  <a:tcPr marL="0" marR="0" marT="0" marB="0" anchor="b"/>
                </a:tc>
                <a:tc>
                  <a:txBody>
                    <a:bodyPr/>
                    <a:lstStyle/>
                    <a:p>
                      <a:pPr algn="ctr" fontAlgn="b"/>
                      <a:r>
                        <a:rPr lang="en-US" sz="1800" b="0" i="0" u="none" strike="noStrike" dirty="0">
                          <a:latin typeface="Calibri" pitchFamily="34" charset="0"/>
                          <a:cs typeface="Calibri" pitchFamily="34" charset="0"/>
                        </a:rPr>
                        <a:t>0.20</a:t>
                      </a:r>
                    </a:p>
                  </a:txBody>
                  <a:tcPr marL="0" marR="0" marT="0" marB="0" anchor="b"/>
                </a:tc>
                <a:tc>
                  <a:txBody>
                    <a:bodyPr/>
                    <a:lstStyle/>
                    <a:p>
                      <a:pPr algn="r" fontAlgn="b"/>
                      <a:r>
                        <a:rPr lang="en-US" sz="1800" b="0" i="0" u="none" strike="noStrike" dirty="0">
                          <a:latin typeface="Calibri" pitchFamily="34" charset="0"/>
                          <a:cs typeface="Calibri" pitchFamily="34" charset="0"/>
                        </a:rPr>
                        <a:t>0.17</a:t>
                      </a:r>
                    </a:p>
                  </a:txBody>
                  <a:tcPr marL="0" marR="0" marT="0" marB="0" anchor="b"/>
                </a:tc>
                <a:tc>
                  <a:txBody>
                    <a:bodyPr/>
                    <a:lstStyle/>
                    <a:p>
                      <a:pPr algn="r" fontAlgn="b"/>
                      <a:r>
                        <a:rPr lang="en-US" sz="1800" b="0" i="0" u="none" strike="noStrike" dirty="0">
                          <a:latin typeface="Calibri" pitchFamily="34" charset="0"/>
                          <a:cs typeface="Calibri" pitchFamily="34" charset="0"/>
                        </a:rPr>
                        <a:t>0.16</a:t>
                      </a:r>
                    </a:p>
                  </a:txBody>
                  <a:tcPr marL="0" marR="0" marT="0" marB="0" anchor="b"/>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dirty="0" smtClean="0">
                <a:latin typeface="Calibri" pitchFamily="34" charset="0"/>
              </a:rPr>
              <a:t>Alternative Power Supply Plans—Approach</a:t>
            </a:r>
          </a:p>
        </p:txBody>
      </p:sp>
      <p:sp>
        <p:nvSpPr>
          <p:cNvPr id="3" name="Content Placeholder 2"/>
          <p:cNvSpPr>
            <a:spLocks noGrp="1"/>
          </p:cNvSpPr>
          <p:nvPr>
            <p:ph idx="1"/>
          </p:nvPr>
        </p:nvSpPr>
        <p:spPr>
          <a:xfrm>
            <a:off x="274638" y="1143000"/>
            <a:ext cx="8648700" cy="4719637"/>
          </a:xfrm>
        </p:spPr>
        <p:txBody>
          <a:bodyPr/>
          <a:lstStyle/>
          <a:p>
            <a:pPr eaLnBrk="1" hangingPunct="1">
              <a:buFont typeface="Wingdings" pitchFamily="2" charset="2"/>
              <a:buChar char="§"/>
              <a:defRPr/>
            </a:pPr>
            <a:r>
              <a:rPr lang="en-US" sz="2800" kern="1200" dirty="0" smtClean="0">
                <a:latin typeface="Calibri"/>
              </a:rPr>
              <a:t>LECs are useful for comparing one plant to another, but not for selecting the least cost power supply plan. A different approach is needed.</a:t>
            </a:r>
          </a:p>
          <a:p>
            <a:pPr eaLnBrk="1" hangingPunct="1">
              <a:buFont typeface="Wingdings" pitchFamily="2" charset="2"/>
              <a:buChar char="§"/>
              <a:defRPr/>
            </a:pPr>
            <a:r>
              <a:rPr lang="en-US" sz="2800" kern="1200" dirty="0" smtClean="0">
                <a:latin typeface="Calibri"/>
              </a:rPr>
              <a:t>Evaluates </a:t>
            </a:r>
            <a:r>
              <a:rPr lang="en-US" sz="2800" i="1" kern="1200" dirty="0" smtClean="0">
                <a:latin typeface="Calibri"/>
              </a:rPr>
              <a:t>alternative power supply</a:t>
            </a:r>
            <a:r>
              <a:rPr lang="en-US" sz="2800" kern="1200" dirty="0" smtClean="0">
                <a:latin typeface="Calibri"/>
              </a:rPr>
              <a:t> </a:t>
            </a:r>
            <a:r>
              <a:rPr lang="en-US" sz="2800" i="1" kern="1200" dirty="0" smtClean="0">
                <a:latin typeface="Calibri"/>
              </a:rPr>
              <a:t>plans</a:t>
            </a:r>
            <a:r>
              <a:rPr lang="en-US" sz="2800" kern="1200" dirty="0" smtClean="0">
                <a:latin typeface="Calibri"/>
              </a:rPr>
              <a:t>. A supply plan is a multi-year sequence of new generating plants designed to meet forecast demand.</a:t>
            </a:r>
          </a:p>
          <a:p>
            <a:pPr eaLnBrk="1" hangingPunct="1">
              <a:buFont typeface="Wingdings" pitchFamily="2" charset="2"/>
              <a:buChar char="§"/>
              <a:defRPr/>
            </a:pPr>
            <a:r>
              <a:rPr lang="en-US" sz="2800" kern="1200" dirty="0" smtClean="0">
                <a:latin typeface="Calibri"/>
              </a:rPr>
              <a:t>Criteria for the alternative plans:</a:t>
            </a:r>
          </a:p>
          <a:p>
            <a:pPr lvl="1" eaLnBrk="1" hangingPunct="1">
              <a:buFont typeface="Arial" pitchFamily="34" charset="0"/>
              <a:buChar char="•"/>
              <a:defRPr/>
            </a:pPr>
            <a:r>
              <a:rPr lang="en-US" sz="2000" kern="1200" dirty="0" smtClean="0">
                <a:solidFill>
                  <a:prstClr val="black"/>
                </a:solidFill>
                <a:latin typeface="Calibri"/>
              </a:rPr>
              <a:t>Balance annual consumption and generation to 2025</a:t>
            </a:r>
          </a:p>
          <a:p>
            <a:pPr lvl="1" eaLnBrk="1" hangingPunct="1">
              <a:buFont typeface="Arial" pitchFamily="34" charset="0"/>
              <a:buChar char="•"/>
              <a:defRPr/>
            </a:pPr>
            <a:r>
              <a:rPr lang="en-US" sz="2000" kern="1200" dirty="0" smtClean="0">
                <a:solidFill>
                  <a:prstClr val="black"/>
                </a:solidFill>
                <a:latin typeface="Calibri"/>
              </a:rPr>
              <a:t>Allow system to meet peak demand without excessive reliance on imports</a:t>
            </a:r>
          </a:p>
          <a:p>
            <a:pPr lvl="1" eaLnBrk="1" hangingPunct="1">
              <a:buFont typeface="Arial" pitchFamily="34" charset="0"/>
              <a:buChar char="•"/>
              <a:defRPr/>
            </a:pPr>
            <a:r>
              <a:rPr lang="en-US" sz="2000" kern="1200" dirty="0" smtClean="0">
                <a:solidFill>
                  <a:prstClr val="black"/>
                </a:solidFill>
                <a:latin typeface="Calibri"/>
              </a:rPr>
              <a:t>RE capacity should be cost-competitive with thermal options, including externalities</a:t>
            </a:r>
          </a:p>
          <a:p>
            <a:pPr lvl="1" eaLnBrk="1" hangingPunct="1">
              <a:buFont typeface="Arial" pitchFamily="34" charset="0"/>
              <a:buChar char="•"/>
              <a:defRPr/>
            </a:pPr>
            <a:r>
              <a:rPr lang="en-US" sz="2000" kern="1200" dirty="0" smtClean="0">
                <a:solidFill>
                  <a:prstClr val="black"/>
                </a:solidFill>
                <a:latin typeface="Calibri"/>
              </a:rPr>
              <a:t>RE plants have priority dispatch (their energy is used first, before thermal)</a:t>
            </a:r>
          </a:p>
          <a:p>
            <a:pPr eaLnBrk="1" hangingPunct="1">
              <a:buFont typeface="Wingdings" pitchFamily="2" charset="2"/>
              <a:buChar char="§"/>
              <a:defRPr/>
            </a:pPr>
            <a:endParaRPr lang="en-US" sz="2800" kern="1200" dirty="0" smtClean="0">
              <a:latin typeface="Calibri"/>
            </a:endParaRPr>
          </a:p>
          <a:p>
            <a:pPr eaLnBrk="1" hangingPunct="1">
              <a:buFont typeface="Wingdings" pitchFamily="2" charset="2"/>
              <a:buChar char="§"/>
              <a:defRPr/>
            </a:pPr>
            <a:endParaRPr lang="en-US" sz="2800" kern="1200" dirty="0" smtClean="0">
              <a:latin typeface="Calibri"/>
            </a:endParaRPr>
          </a:p>
          <a:p>
            <a:pPr lvl="1" eaLnBrk="1" hangingPunct="1">
              <a:buFont typeface="Wingdings" pitchFamily="2" charset="2"/>
              <a:buChar char="§"/>
              <a:defRPr/>
            </a:pPr>
            <a:endParaRPr lang="en-US" sz="2400" kern="1200" dirty="0" smtClean="0">
              <a:latin typeface="Calibri"/>
            </a:endParaRPr>
          </a:p>
          <a:p>
            <a:pPr eaLnBrk="1" hangingPunct="1">
              <a:buFont typeface="Wingdings" pitchFamily="2" charset="2"/>
              <a:buChar char="§"/>
              <a:defRPr/>
            </a:pPr>
            <a:endParaRPr lang="en-US" sz="2800" kern="1200" dirty="0" smtClean="0">
              <a:latin typeface="Calibri"/>
            </a:endParaRPr>
          </a:p>
          <a:p>
            <a:pPr eaLnBrk="1" hangingPunct="1">
              <a:buFont typeface="Wingdings" pitchFamily="2" charset="2"/>
              <a:buChar char="§"/>
              <a:defRPr/>
            </a:pPr>
            <a:endParaRPr lang="en-US" sz="2800" kern="1200" dirty="0" smtClean="0">
              <a:latin typeface="Calibri"/>
            </a:endParaRPr>
          </a:p>
          <a:p>
            <a:pPr eaLnBrk="1" hangingPunct="1">
              <a:buFont typeface="Arial" pitchFamily="34" charset="0"/>
              <a:buChar char="•"/>
              <a:defRPr/>
            </a:pPr>
            <a:endParaRPr lang="en-US" sz="2800" kern="1200" dirty="0" smtClean="0">
              <a:latin typeface="Calibri"/>
            </a:endParaRPr>
          </a:p>
          <a:p>
            <a:pPr lvl="1" eaLnBrk="1" hangingPunct="1">
              <a:buFont typeface="Arial" pitchFamily="34" charset="0"/>
              <a:buChar char="•"/>
              <a:defRPr/>
            </a:pPr>
            <a:endParaRPr lang="en-US" sz="2400" kern="1200" dirty="0" smtClean="0">
              <a:latin typeface="Calibri"/>
            </a:endParaRPr>
          </a:p>
          <a:p>
            <a:pPr eaLnBrk="1" hangingPunct="1">
              <a:buFont typeface="Wingdings" pitchFamily="2" charset="2"/>
              <a:buChar char="§"/>
              <a:defRPr/>
            </a:pPr>
            <a:endParaRPr lang="en-US" sz="2800" kern="1200" dirty="0" smtClean="0">
              <a:solidFill>
                <a:prstClr val="black"/>
              </a:solidFill>
              <a:latin typeface="Calibri"/>
            </a:endParaRPr>
          </a:p>
          <a:p>
            <a:pPr>
              <a:defRPr/>
            </a:pPr>
            <a:endParaRPr lang="en-US" dirty="0"/>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latin typeface="Calibri" pitchFamily="34" charset="0"/>
              </a:rPr>
              <a:t>Alternative Power Supply Plans</a:t>
            </a:r>
          </a:p>
        </p:txBody>
      </p:sp>
      <p:sp>
        <p:nvSpPr>
          <p:cNvPr id="3" name="Content Placeholder 2"/>
          <p:cNvSpPr>
            <a:spLocks noGrp="1"/>
          </p:cNvSpPr>
          <p:nvPr>
            <p:ph idx="1"/>
          </p:nvPr>
        </p:nvSpPr>
        <p:spPr>
          <a:xfrm>
            <a:off x="228600" y="1066800"/>
            <a:ext cx="8648700" cy="4719637"/>
          </a:xfrm>
        </p:spPr>
        <p:txBody>
          <a:bodyPr/>
          <a:lstStyle/>
          <a:p>
            <a:pPr eaLnBrk="1" hangingPunct="1">
              <a:buFont typeface="Wingdings" pitchFamily="2" charset="2"/>
              <a:buChar char="§"/>
              <a:defRPr/>
            </a:pPr>
            <a:r>
              <a:rPr lang="en-US" sz="2800" kern="1200" dirty="0" smtClean="0">
                <a:solidFill>
                  <a:prstClr val="black"/>
                </a:solidFill>
                <a:latin typeface="Calibri"/>
              </a:rPr>
              <a:t>Each alternative has an RE package and a fossil fuel option</a:t>
            </a:r>
          </a:p>
          <a:p>
            <a:pPr eaLnBrk="1" hangingPunct="1">
              <a:buFont typeface="Wingdings" pitchFamily="2" charset="2"/>
              <a:buChar char="§"/>
              <a:defRPr/>
            </a:pPr>
            <a:r>
              <a:rPr lang="en-US" sz="2800" kern="1200" dirty="0" smtClean="0">
                <a:solidFill>
                  <a:prstClr val="black"/>
                </a:solidFill>
                <a:latin typeface="Calibri"/>
              </a:rPr>
              <a:t>Alternative fossil fuel plants</a:t>
            </a:r>
          </a:p>
          <a:p>
            <a:pPr lvl="1" eaLnBrk="1" hangingPunct="1">
              <a:buFont typeface="Wingdings" pitchFamily="2" charset="2"/>
              <a:buChar char="§"/>
              <a:defRPr/>
            </a:pPr>
            <a:r>
              <a:rPr lang="en-US" sz="2400" kern="1200" dirty="0" smtClean="0">
                <a:solidFill>
                  <a:prstClr val="black"/>
                </a:solidFill>
                <a:latin typeface="Calibri"/>
              </a:rPr>
              <a:t>600 MW lignite plant (2x300 MW)</a:t>
            </a:r>
          </a:p>
          <a:p>
            <a:pPr lvl="1" eaLnBrk="1" hangingPunct="1">
              <a:buFont typeface="Wingdings" pitchFamily="2" charset="2"/>
              <a:buChar char="§"/>
              <a:defRPr/>
            </a:pPr>
            <a:r>
              <a:rPr lang="en-US" sz="2400" kern="1200" dirty="0" smtClean="0">
                <a:solidFill>
                  <a:prstClr val="black"/>
                </a:solidFill>
                <a:latin typeface="Calibri"/>
              </a:rPr>
              <a:t>575 CCGT natural gas plant</a:t>
            </a:r>
          </a:p>
          <a:p>
            <a:pPr lvl="1" eaLnBrk="1" hangingPunct="1">
              <a:buFont typeface="Wingdings" pitchFamily="2" charset="2"/>
              <a:buChar char="§"/>
              <a:defRPr/>
            </a:pPr>
            <a:r>
              <a:rPr lang="en-US" sz="2400" kern="1200" dirty="0" smtClean="0">
                <a:solidFill>
                  <a:prstClr val="black"/>
                </a:solidFill>
                <a:latin typeface="Calibri"/>
              </a:rPr>
              <a:t>575 CCGT light fuel oil plant</a:t>
            </a:r>
          </a:p>
          <a:p>
            <a:pPr eaLnBrk="1" hangingPunct="1">
              <a:buFont typeface="Wingdings" pitchFamily="2" charset="2"/>
              <a:buChar char="§"/>
              <a:defRPr/>
            </a:pPr>
            <a:r>
              <a:rPr lang="en-US" sz="2800" kern="1200" dirty="0" smtClean="0">
                <a:solidFill>
                  <a:prstClr val="black"/>
                </a:solidFill>
                <a:latin typeface="Calibri"/>
              </a:rPr>
              <a:t>RE package same for each alternative supply plan:</a:t>
            </a:r>
          </a:p>
          <a:p>
            <a:pPr lvl="1" eaLnBrk="1" hangingPunct="1">
              <a:buFont typeface="Wingdings" pitchFamily="2" charset="2"/>
              <a:buChar char="§"/>
              <a:defRPr/>
            </a:pPr>
            <a:r>
              <a:rPr lang="en-US" sz="2400" kern="1200" dirty="0" smtClean="0">
                <a:solidFill>
                  <a:prstClr val="black"/>
                </a:solidFill>
                <a:latin typeface="Calibri"/>
              </a:rPr>
              <a:t>305 MW </a:t>
            </a:r>
            <a:r>
              <a:rPr lang="en-US" sz="2400" kern="1200" dirty="0" err="1" smtClean="0">
                <a:solidFill>
                  <a:prstClr val="black"/>
                </a:solidFill>
                <a:latin typeface="Calibri"/>
              </a:rPr>
              <a:t>Zhur</a:t>
            </a:r>
            <a:r>
              <a:rPr lang="en-US" sz="2400" kern="1200" dirty="0" smtClean="0">
                <a:solidFill>
                  <a:prstClr val="black"/>
                </a:solidFill>
                <a:latin typeface="Calibri"/>
              </a:rPr>
              <a:t> plant</a:t>
            </a:r>
          </a:p>
          <a:p>
            <a:pPr lvl="1" eaLnBrk="1" hangingPunct="1">
              <a:buFont typeface="Wingdings" pitchFamily="2" charset="2"/>
              <a:buChar char="§"/>
              <a:defRPr/>
            </a:pPr>
            <a:r>
              <a:rPr lang="en-US" sz="2400" kern="1200" dirty="0" smtClean="0">
                <a:solidFill>
                  <a:prstClr val="black"/>
                </a:solidFill>
                <a:latin typeface="Calibri"/>
              </a:rPr>
              <a:t>60 MW small hydro</a:t>
            </a:r>
          </a:p>
          <a:p>
            <a:pPr lvl="1" eaLnBrk="1" hangingPunct="1">
              <a:buFont typeface="Wingdings" pitchFamily="2" charset="2"/>
              <a:buChar char="§"/>
              <a:defRPr/>
            </a:pPr>
            <a:r>
              <a:rPr lang="en-US" sz="2400" kern="1200" dirty="0" smtClean="0">
                <a:solidFill>
                  <a:prstClr val="black"/>
                </a:solidFill>
                <a:latin typeface="Calibri"/>
              </a:rPr>
              <a:t>250 MW wind</a:t>
            </a:r>
          </a:p>
          <a:p>
            <a:pPr lvl="1" eaLnBrk="1" hangingPunct="1">
              <a:buFont typeface="Wingdings" pitchFamily="2" charset="2"/>
              <a:buChar char="§"/>
              <a:defRPr/>
            </a:pPr>
            <a:r>
              <a:rPr lang="en-US" sz="2400" kern="1200" dirty="0" smtClean="0">
                <a:solidFill>
                  <a:prstClr val="black"/>
                </a:solidFill>
                <a:latin typeface="Calibri"/>
              </a:rPr>
              <a:t>20 MW biomass</a:t>
            </a:r>
          </a:p>
          <a:p>
            <a:pPr lvl="1" eaLnBrk="1" hangingPunct="1">
              <a:buFont typeface="Wingdings" pitchFamily="2" charset="2"/>
              <a:buChar char="§"/>
              <a:defRPr/>
            </a:pPr>
            <a:r>
              <a:rPr lang="en-US" sz="2400" kern="1200" dirty="0" smtClean="0">
                <a:solidFill>
                  <a:prstClr val="black"/>
                </a:solidFill>
                <a:latin typeface="Calibri"/>
              </a:rPr>
              <a:t>70 MW biogas</a:t>
            </a:r>
          </a:p>
          <a:p>
            <a:pPr lvl="1" eaLnBrk="1" hangingPunct="1">
              <a:buFont typeface="Wingdings" pitchFamily="2" charset="2"/>
              <a:buChar char="§"/>
              <a:defRPr/>
            </a:pPr>
            <a:endParaRPr lang="en-US" sz="2400" kern="1200" dirty="0" smtClean="0">
              <a:solidFill>
                <a:prstClr val="black"/>
              </a:solidFill>
              <a:latin typeface="Calibri"/>
            </a:endParaRPr>
          </a:p>
          <a:p>
            <a:pPr eaLnBrk="1" hangingPunct="1">
              <a:buFont typeface="Wingdings" pitchFamily="2" charset="2"/>
              <a:buChar char="§"/>
              <a:defRPr/>
            </a:pPr>
            <a:endParaRPr lang="en-US" sz="2800" kern="1200" dirty="0" smtClean="0">
              <a:solidFill>
                <a:prstClr val="black"/>
              </a:solidFill>
              <a:latin typeface="Calibri"/>
            </a:endParaRPr>
          </a:p>
          <a:p>
            <a:pPr>
              <a:defRPr/>
            </a:pPr>
            <a:endParaRPr lang="en-US" sz="3200" dirty="0"/>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a:stretch>
            <a:fillRect/>
          </a:stretch>
        </p:blipFill>
        <p:spPr bwMode="auto">
          <a:xfrm>
            <a:off x="242889" y="1066800"/>
            <a:ext cx="7529511" cy="5215801"/>
          </a:xfrm>
          <a:prstGeom prst="rect">
            <a:avLst/>
          </a:prstGeom>
          <a:noFill/>
          <a:ln w="9525">
            <a:noFill/>
            <a:miter lim="800000"/>
            <a:headEnd/>
            <a:tailEnd/>
          </a:ln>
        </p:spPr>
      </p:pic>
      <p:sp>
        <p:nvSpPr>
          <p:cNvPr id="5122" name="Title 1"/>
          <p:cNvSpPr>
            <a:spLocks noGrp="1"/>
          </p:cNvSpPr>
          <p:nvPr>
            <p:ph type="title"/>
          </p:nvPr>
        </p:nvSpPr>
        <p:spPr/>
        <p:txBody>
          <a:bodyPr/>
          <a:lstStyle/>
          <a:p>
            <a:r>
              <a:rPr lang="en-US" dirty="0" smtClean="0">
                <a:latin typeface="Calibri" pitchFamily="34" charset="0"/>
              </a:rPr>
              <a:t>Lignite + RE Plan for Filling Demand-Supply Gap</a:t>
            </a: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17</a:t>
            </a:fld>
            <a:endParaRPr lang="en-US" smtClean="0"/>
          </a:p>
        </p:txBody>
      </p:sp>
      <p:sp>
        <p:nvSpPr>
          <p:cNvPr id="9" name="Right Brace 8"/>
          <p:cNvSpPr/>
          <p:nvPr/>
        </p:nvSpPr>
        <p:spPr>
          <a:xfrm>
            <a:off x="7467600" y="5105400"/>
            <a:ext cx="228600" cy="7620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715000" y="4191000"/>
            <a:ext cx="914400" cy="338554"/>
          </a:xfrm>
          <a:prstGeom prst="rect">
            <a:avLst/>
          </a:prstGeom>
          <a:solidFill>
            <a:schemeClr val="bg1"/>
          </a:solidFill>
          <a:ln>
            <a:solidFill>
              <a:schemeClr val="tx1"/>
            </a:solidFill>
            <a:prstDash val="sysDash"/>
          </a:ln>
        </p:spPr>
        <p:txBody>
          <a:bodyPr wrap="square" rtlCol="0">
            <a:spAutoFit/>
          </a:bodyPr>
          <a:lstStyle/>
          <a:p>
            <a:pPr algn="ctr"/>
            <a:r>
              <a:rPr lang="en-US" sz="1600" b="1" dirty="0" smtClean="0"/>
              <a:t>KRPP</a:t>
            </a:r>
            <a:endParaRPr lang="en-US" sz="1600" b="1" dirty="0"/>
          </a:p>
        </p:txBody>
      </p:sp>
      <p:sp>
        <p:nvSpPr>
          <p:cNvPr id="11" name="TextBox 10"/>
          <p:cNvSpPr txBox="1"/>
          <p:nvPr/>
        </p:nvSpPr>
        <p:spPr>
          <a:xfrm>
            <a:off x="7772400" y="5112603"/>
            <a:ext cx="1143000" cy="830997"/>
          </a:xfrm>
          <a:prstGeom prst="rect">
            <a:avLst/>
          </a:prstGeom>
          <a:noFill/>
          <a:ln>
            <a:solidFill>
              <a:schemeClr val="tx1"/>
            </a:solidFill>
            <a:prstDash val="sysDash"/>
          </a:ln>
        </p:spPr>
        <p:txBody>
          <a:bodyPr wrap="square" rtlCol="0">
            <a:spAutoFit/>
          </a:bodyPr>
          <a:lstStyle/>
          <a:p>
            <a:r>
              <a:rPr lang="en-US" sz="1200" dirty="0" smtClean="0"/>
              <a:t>Generation from RE=14% in 2020, 18% in 2025.</a:t>
            </a:r>
            <a:endParaRPr lang="en-US" sz="1200" dirty="0"/>
          </a:p>
        </p:txBody>
      </p:sp>
      <p:sp>
        <p:nvSpPr>
          <p:cNvPr id="12" name="TextBox 11"/>
          <p:cNvSpPr txBox="1"/>
          <p:nvPr/>
        </p:nvSpPr>
        <p:spPr>
          <a:xfrm>
            <a:off x="2133600" y="5257800"/>
            <a:ext cx="914400" cy="338554"/>
          </a:xfrm>
          <a:prstGeom prst="rect">
            <a:avLst/>
          </a:prstGeom>
          <a:solidFill>
            <a:schemeClr val="bg1"/>
          </a:solidFill>
          <a:ln>
            <a:solidFill>
              <a:schemeClr val="tx1"/>
            </a:solidFill>
            <a:prstDash val="sysDash"/>
          </a:ln>
        </p:spPr>
        <p:txBody>
          <a:bodyPr wrap="square" rtlCol="0">
            <a:spAutoFit/>
          </a:bodyPr>
          <a:lstStyle/>
          <a:p>
            <a:pPr algn="ctr"/>
            <a:r>
              <a:rPr lang="en-US" sz="1600" b="1" dirty="0" smtClean="0"/>
              <a:t>Kos A</a:t>
            </a:r>
            <a:endParaRPr lang="en-US" sz="1600" b="1" dirty="0"/>
          </a:p>
        </p:txBody>
      </p:sp>
      <p:sp>
        <p:nvSpPr>
          <p:cNvPr id="13" name="TextBox 12"/>
          <p:cNvSpPr txBox="1"/>
          <p:nvPr/>
        </p:nvSpPr>
        <p:spPr>
          <a:xfrm>
            <a:off x="2133600" y="4419600"/>
            <a:ext cx="914400" cy="338554"/>
          </a:xfrm>
          <a:prstGeom prst="rect">
            <a:avLst/>
          </a:prstGeom>
          <a:solidFill>
            <a:schemeClr val="bg1"/>
          </a:solidFill>
          <a:ln>
            <a:solidFill>
              <a:schemeClr val="tx1"/>
            </a:solidFill>
            <a:prstDash val="sysDash"/>
          </a:ln>
        </p:spPr>
        <p:txBody>
          <a:bodyPr wrap="square" rtlCol="0">
            <a:spAutoFit/>
          </a:bodyPr>
          <a:lstStyle/>
          <a:p>
            <a:pPr algn="ctr"/>
            <a:r>
              <a:rPr lang="en-US" sz="1600" b="1" dirty="0" smtClean="0"/>
              <a:t>Kos B</a:t>
            </a:r>
            <a:endParaRPr lang="en-US" sz="1600" b="1" dirty="0"/>
          </a:p>
        </p:txBody>
      </p:sp>
      <p:sp>
        <p:nvSpPr>
          <p:cNvPr id="14" name="TextBox 13"/>
          <p:cNvSpPr txBox="1"/>
          <p:nvPr/>
        </p:nvSpPr>
        <p:spPr>
          <a:xfrm>
            <a:off x="2438400" y="3429000"/>
            <a:ext cx="1188720" cy="338554"/>
          </a:xfrm>
          <a:prstGeom prst="rect">
            <a:avLst/>
          </a:prstGeom>
          <a:solidFill>
            <a:schemeClr val="bg1"/>
          </a:solidFill>
          <a:ln>
            <a:solidFill>
              <a:schemeClr val="tx1"/>
            </a:solidFill>
            <a:prstDash val="sysDash"/>
          </a:ln>
        </p:spPr>
        <p:txBody>
          <a:bodyPr wrap="square" rtlCol="0">
            <a:spAutoFit/>
          </a:bodyPr>
          <a:lstStyle/>
          <a:p>
            <a:pPr algn="ctr"/>
            <a:r>
              <a:rPr lang="en-US" sz="1600" b="1" dirty="0" smtClean="0"/>
              <a:t>Imports</a:t>
            </a:r>
            <a:endParaRPr lang="en-US" sz="1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srcRect/>
          <a:stretch>
            <a:fillRect/>
          </a:stretch>
        </p:blipFill>
        <p:spPr bwMode="auto">
          <a:xfrm>
            <a:off x="242888" y="1143000"/>
            <a:ext cx="7224712" cy="5029200"/>
          </a:xfrm>
          <a:prstGeom prst="rect">
            <a:avLst/>
          </a:prstGeom>
          <a:noFill/>
          <a:ln w="9525">
            <a:noFill/>
            <a:miter lim="800000"/>
            <a:headEnd/>
            <a:tailEnd/>
          </a:ln>
        </p:spPr>
      </p:pic>
      <p:sp>
        <p:nvSpPr>
          <p:cNvPr id="5122" name="Title 1"/>
          <p:cNvSpPr>
            <a:spLocks noGrp="1"/>
          </p:cNvSpPr>
          <p:nvPr>
            <p:ph type="title"/>
          </p:nvPr>
        </p:nvSpPr>
        <p:spPr/>
        <p:txBody>
          <a:bodyPr/>
          <a:lstStyle/>
          <a:p>
            <a:r>
              <a:rPr lang="en-US" dirty="0" smtClean="0">
                <a:latin typeface="Calibri" pitchFamily="34" charset="0"/>
              </a:rPr>
              <a:t>Lignite + RE Plan for Filling Demand Supply Gap—Peak Demand</a:t>
            </a: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18</a:t>
            </a:fld>
            <a:endParaRPr lang="en-US" smtClean="0"/>
          </a:p>
        </p:txBody>
      </p:sp>
      <p:sp>
        <p:nvSpPr>
          <p:cNvPr id="12" name="TextBox 11"/>
          <p:cNvSpPr txBox="1"/>
          <p:nvPr/>
        </p:nvSpPr>
        <p:spPr>
          <a:xfrm>
            <a:off x="7696200" y="4800600"/>
            <a:ext cx="1295400" cy="1384995"/>
          </a:xfrm>
          <a:prstGeom prst="rect">
            <a:avLst/>
          </a:prstGeom>
          <a:noFill/>
          <a:ln>
            <a:solidFill>
              <a:schemeClr val="tx1"/>
            </a:solidFill>
            <a:prstDash val="sysDash"/>
          </a:ln>
        </p:spPr>
        <p:txBody>
          <a:bodyPr wrap="square" rtlCol="0">
            <a:spAutoFit/>
          </a:bodyPr>
          <a:lstStyle/>
          <a:p>
            <a:r>
              <a:rPr lang="en-US" sz="1200" dirty="0" smtClean="0"/>
              <a:t>395 MW of new RE capacity installed but only ~170 MW can be used to reliably meet peak</a:t>
            </a:r>
            <a:endParaRPr lang="en-US" sz="1200" dirty="0"/>
          </a:p>
        </p:txBody>
      </p:sp>
      <p:sp>
        <p:nvSpPr>
          <p:cNvPr id="10" name="Right Brace 9"/>
          <p:cNvSpPr/>
          <p:nvPr/>
        </p:nvSpPr>
        <p:spPr>
          <a:xfrm>
            <a:off x="7239000" y="5334000"/>
            <a:ext cx="457200" cy="381001"/>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2362200" y="3581400"/>
            <a:ext cx="990600" cy="338554"/>
          </a:xfrm>
          <a:prstGeom prst="rect">
            <a:avLst/>
          </a:prstGeom>
          <a:solidFill>
            <a:srgbClr val="00B050"/>
          </a:solidFill>
          <a:ln>
            <a:solidFill>
              <a:schemeClr val="tx1"/>
            </a:solidFill>
            <a:prstDash val="sysDash"/>
          </a:ln>
        </p:spPr>
        <p:txBody>
          <a:bodyPr wrap="square" rtlCol="0">
            <a:spAutoFit/>
          </a:bodyPr>
          <a:lstStyle/>
          <a:p>
            <a:pPr algn="ctr"/>
            <a:r>
              <a:rPr lang="en-US" sz="1600" b="1" dirty="0" smtClean="0"/>
              <a:t>Imports</a:t>
            </a:r>
            <a:endParaRPr lang="en-US" sz="1600" b="1" dirty="0"/>
          </a:p>
        </p:txBody>
      </p:sp>
      <p:sp>
        <p:nvSpPr>
          <p:cNvPr id="13" name="TextBox 12"/>
          <p:cNvSpPr txBox="1"/>
          <p:nvPr/>
        </p:nvSpPr>
        <p:spPr>
          <a:xfrm>
            <a:off x="1981200" y="4572000"/>
            <a:ext cx="990600" cy="338554"/>
          </a:xfrm>
          <a:prstGeom prst="rect">
            <a:avLst/>
          </a:prstGeom>
          <a:solidFill>
            <a:srgbClr val="00B050"/>
          </a:solidFill>
          <a:ln>
            <a:solidFill>
              <a:schemeClr val="tx1"/>
            </a:solidFill>
            <a:prstDash val="sysDash"/>
          </a:ln>
        </p:spPr>
        <p:txBody>
          <a:bodyPr wrap="square" rtlCol="0">
            <a:spAutoFit/>
          </a:bodyPr>
          <a:lstStyle/>
          <a:p>
            <a:pPr algn="ctr"/>
            <a:r>
              <a:rPr lang="en-US" sz="1600" b="1" dirty="0" smtClean="0"/>
              <a:t>Kos B</a:t>
            </a:r>
            <a:endParaRPr lang="en-US" sz="1600" b="1" dirty="0"/>
          </a:p>
        </p:txBody>
      </p:sp>
      <p:sp>
        <p:nvSpPr>
          <p:cNvPr id="14" name="TextBox 13"/>
          <p:cNvSpPr txBox="1"/>
          <p:nvPr/>
        </p:nvSpPr>
        <p:spPr>
          <a:xfrm>
            <a:off x="5181600" y="4343400"/>
            <a:ext cx="990600" cy="338554"/>
          </a:xfrm>
          <a:prstGeom prst="rect">
            <a:avLst/>
          </a:prstGeom>
          <a:solidFill>
            <a:srgbClr val="00B050"/>
          </a:solidFill>
          <a:ln>
            <a:solidFill>
              <a:schemeClr val="tx1"/>
            </a:solidFill>
            <a:prstDash val="sysDash"/>
          </a:ln>
        </p:spPr>
        <p:txBody>
          <a:bodyPr wrap="square" rtlCol="0">
            <a:spAutoFit/>
          </a:bodyPr>
          <a:lstStyle/>
          <a:p>
            <a:pPr algn="ctr"/>
            <a:r>
              <a:rPr lang="en-US" sz="1600" b="1" dirty="0" smtClean="0"/>
              <a:t>KRPP</a:t>
            </a:r>
            <a:endParaRPr lang="en-US" sz="1600" b="1" dirty="0"/>
          </a:p>
        </p:txBody>
      </p:sp>
      <p:sp>
        <p:nvSpPr>
          <p:cNvPr id="16" name="TextBox 15"/>
          <p:cNvSpPr txBox="1"/>
          <p:nvPr/>
        </p:nvSpPr>
        <p:spPr>
          <a:xfrm>
            <a:off x="1828800" y="5334000"/>
            <a:ext cx="990600" cy="338554"/>
          </a:xfrm>
          <a:prstGeom prst="rect">
            <a:avLst/>
          </a:prstGeom>
          <a:solidFill>
            <a:srgbClr val="00B050"/>
          </a:solidFill>
          <a:ln>
            <a:solidFill>
              <a:schemeClr val="tx1"/>
            </a:solidFill>
            <a:prstDash val="sysDash"/>
          </a:ln>
        </p:spPr>
        <p:txBody>
          <a:bodyPr wrap="square" rtlCol="0">
            <a:spAutoFit/>
          </a:bodyPr>
          <a:lstStyle/>
          <a:p>
            <a:pPr algn="ctr"/>
            <a:r>
              <a:rPr lang="en-US" sz="1600" b="1" dirty="0" smtClean="0"/>
              <a:t>Kos A</a:t>
            </a:r>
            <a:endParaRPr lang="en-US" sz="1600" b="1" dirty="0"/>
          </a:p>
        </p:txBody>
      </p:sp>
      <p:sp>
        <p:nvSpPr>
          <p:cNvPr id="15" name="TextBox 14"/>
          <p:cNvSpPr txBox="1"/>
          <p:nvPr/>
        </p:nvSpPr>
        <p:spPr>
          <a:xfrm>
            <a:off x="4648200" y="5105400"/>
            <a:ext cx="990600" cy="369332"/>
          </a:xfrm>
          <a:prstGeom prst="rect">
            <a:avLst/>
          </a:prstGeom>
          <a:solidFill>
            <a:srgbClr val="00B050"/>
          </a:solidFill>
          <a:ln w="3175">
            <a:solidFill>
              <a:schemeClr val="tx1"/>
            </a:solidFill>
            <a:prstDash val="sysDot"/>
          </a:ln>
        </p:spPr>
        <p:txBody>
          <a:bodyPr wrap="square" rtlCol="0">
            <a:spAutoFit/>
          </a:bodyPr>
          <a:lstStyle/>
          <a:p>
            <a:r>
              <a:rPr lang="en-US" b="1" dirty="0" err="1" smtClean="0"/>
              <a:t>Zhur</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dirty="0" smtClean="0">
                <a:latin typeface="Calibri" pitchFamily="34" charset="0"/>
              </a:rPr>
              <a:t>Alternative Power Supply Plans— Conclusion</a:t>
            </a:r>
          </a:p>
        </p:txBody>
      </p:sp>
      <p:sp>
        <p:nvSpPr>
          <p:cNvPr id="3" name="Content Placeholder 2"/>
          <p:cNvSpPr>
            <a:spLocks noGrp="1"/>
          </p:cNvSpPr>
          <p:nvPr>
            <p:ph idx="1"/>
          </p:nvPr>
        </p:nvSpPr>
        <p:spPr>
          <a:xfrm>
            <a:off x="274638" y="1143000"/>
            <a:ext cx="8648700" cy="4719637"/>
          </a:xfrm>
        </p:spPr>
        <p:txBody>
          <a:bodyPr/>
          <a:lstStyle/>
          <a:p>
            <a:pPr eaLnBrk="1" hangingPunct="1">
              <a:buFont typeface="Wingdings" pitchFamily="2" charset="2"/>
              <a:buChar char="§"/>
              <a:defRPr/>
            </a:pPr>
            <a:r>
              <a:rPr lang="en-US" sz="2800" dirty="0" smtClean="0">
                <a:latin typeface="Calibri" pitchFamily="34" charset="0"/>
                <a:cs typeface="Calibri" pitchFamily="34" charset="0"/>
              </a:rPr>
              <a:t>Lignite is the power supply of choice even under scenarios substantially different from the most likely scenario </a:t>
            </a:r>
          </a:p>
          <a:p>
            <a:pPr eaLnBrk="1" hangingPunct="1">
              <a:buFont typeface="Wingdings" pitchFamily="2" charset="2"/>
              <a:buChar char="§"/>
              <a:defRPr/>
            </a:pPr>
            <a:r>
              <a:rPr lang="en-US" sz="2800" kern="1200" dirty="0" smtClean="0">
                <a:latin typeface="Calibri"/>
              </a:rPr>
              <a:t>Lignite is competitive with gas even if:</a:t>
            </a:r>
          </a:p>
          <a:p>
            <a:pPr lvl="1" eaLnBrk="1" hangingPunct="1">
              <a:buFont typeface="Arial" pitchFamily="34" charset="0"/>
              <a:buChar char="•"/>
              <a:defRPr/>
            </a:pPr>
            <a:r>
              <a:rPr lang="en-US" sz="2400" kern="1200" dirty="0" smtClean="0">
                <a:latin typeface="Calibri"/>
              </a:rPr>
              <a:t>Demand grows at only 2.9% per year (instead of 4.6% as in the base case forecast)</a:t>
            </a:r>
          </a:p>
          <a:p>
            <a:pPr lvl="1" eaLnBrk="1" hangingPunct="1">
              <a:buFont typeface="Arial" pitchFamily="34" charset="0"/>
              <a:buChar char="•"/>
              <a:defRPr/>
            </a:pPr>
            <a:r>
              <a:rPr lang="en-US" sz="2400" kern="1200" dirty="0" smtClean="0">
                <a:latin typeface="Calibri"/>
              </a:rPr>
              <a:t>The forecast cost of CO</a:t>
            </a:r>
            <a:r>
              <a:rPr lang="en-US" sz="2400" kern="1200" baseline="-25000" dirty="0" smtClean="0">
                <a:latin typeface="Calibri"/>
              </a:rPr>
              <a:t>2</a:t>
            </a:r>
            <a:r>
              <a:rPr lang="en-US" sz="2400" kern="1200" dirty="0" smtClean="0">
                <a:latin typeface="Calibri"/>
              </a:rPr>
              <a:t> is higher by 55%</a:t>
            </a:r>
          </a:p>
          <a:p>
            <a:pPr lvl="1" eaLnBrk="1" hangingPunct="1">
              <a:buFont typeface="Arial" pitchFamily="34" charset="0"/>
              <a:buChar char="•"/>
              <a:defRPr/>
            </a:pPr>
            <a:r>
              <a:rPr lang="en-US" sz="2400" kern="1200" dirty="0" smtClean="0">
                <a:latin typeface="Calibri"/>
              </a:rPr>
              <a:t>The construction cost of the lignite plant is higher by 25%</a:t>
            </a:r>
          </a:p>
          <a:p>
            <a:pPr lvl="1" eaLnBrk="1" hangingPunct="1">
              <a:buFont typeface="Arial" pitchFamily="34" charset="0"/>
              <a:buChar char="•"/>
              <a:defRPr/>
            </a:pPr>
            <a:r>
              <a:rPr lang="en-US" sz="2400" kern="1200" dirty="0" smtClean="0">
                <a:latin typeface="Calibri"/>
              </a:rPr>
              <a:t> Lignite prices increase by 70%</a:t>
            </a:r>
          </a:p>
          <a:p>
            <a:pPr lvl="1" eaLnBrk="1" hangingPunct="1">
              <a:buFont typeface="Arial" pitchFamily="34" charset="0"/>
              <a:buChar char="•"/>
              <a:defRPr/>
            </a:pPr>
            <a:r>
              <a:rPr lang="en-US" sz="2400" kern="1200" dirty="0" smtClean="0">
                <a:latin typeface="Calibri"/>
              </a:rPr>
              <a:t>Gas prices decrease by 15%.</a:t>
            </a:r>
          </a:p>
          <a:p>
            <a:pPr lvl="1" eaLnBrk="1" hangingPunct="1">
              <a:buFont typeface="Arial" pitchFamily="34" charset="0"/>
              <a:buChar char="•"/>
              <a:defRPr/>
            </a:pPr>
            <a:endParaRPr lang="en-US" sz="2400" kern="1200" dirty="0" smtClean="0">
              <a:latin typeface="Calibri"/>
            </a:endParaRPr>
          </a:p>
          <a:p>
            <a:pPr eaLnBrk="1" hangingPunct="1">
              <a:buFont typeface="Arial" pitchFamily="34" charset="0"/>
              <a:buChar char="•"/>
              <a:defRPr/>
            </a:pPr>
            <a:endParaRPr lang="en-US" sz="2800" kern="1200" dirty="0" smtClean="0">
              <a:latin typeface="Calibri"/>
            </a:endParaRPr>
          </a:p>
          <a:p>
            <a:pPr lvl="1" eaLnBrk="1" hangingPunct="1">
              <a:buFont typeface="Arial" pitchFamily="34" charset="0"/>
              <a:buChar char="•"/>
              <a:defRPr/>
            </a:pPr>
            <a:endParaRPr lang="en-US" sz="2400" kern="1200" dirty="0" smtClean="0">
              <a:latin typeface="Calibri"/>
            </a:endParaRPr>
          </a:p>
          <a:p>
            <a:pPr eaLnBrk="1" hangingPunct="1">
              <a:buFont typeface="Wingdings" pitchFamily="2" charset="2"/>
              <a:buChar char="§"/>
              <a:defRPr/>
            </a:pPr>
            <a:endParaRPr lang="en-US" sz="2800" kern="1200" dirty="0" smtClean="0">
              <a:solidFill>
                <a:prstClr val="black"/>
              </a:solidFill>
              <a:latin typeface="Calibri"/>
            </a:endParaRPr>
          </a:p>
          <a:p>
            <a:pPr>
              <a:defRPr/>
            </a:pPr>
            <a:endParaRPr lang="en-US" dirty="0"/>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19</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latin typeface="Calibri" pitchFamily="34" charset="0"/>
              </a:rPr>
              <a:t>The Options Study—Approach</a:t>
            </a:r>
          </a:p>
        </p:txBody>
      </p:sp>
      <p:sp>
        <p:nvSpPr>
          <p:cNvPr id="3" name="Content Placeholder 2"/>
          <p:cNvSpPr>
            <a:spLocks noGrp="1"/>
          </p:cNvSpPr>
          <p:nvPr>
            <p:ph idx="1"/>
          </p:nvPr>
        </p:nvSpPr>
        <p:spPr>
          <a:xfrm>
            <a:off x="274638" y="1219200"/>
            <a:ext cx="8648700" cy="4719637"/>
          </a:xfrm>
        </p:spPr>
        <p:txBody>
          <a:bodyPr/>
          <a:lstStyle/>
          <a:p>
            <a:pPr eaLnBrk="1" hangingPunct="1">
              <a:buFont typeface="Wingdings" pitchFamily="2" charset="2"/>
              <a:buChar char="§"/>
            </a:pPr>
            <a:r>
              <a:rPr lang="en-US" sz="3200" dirty="0" smtClean="0">
                <a:latin typeface="Calibri" pitchFamily="34" charset="0"/>
              </a:rPr>
              <a:t>Approach</a:t>
            </a:r>
          </a:p>
          <a:p>
            <a:pPr lvl="1" eaLnBrk="1" hangingPunct="1">
              <a:buFont typeface="Arial" pitchFamily="34" charset="0"/>
              <a:buChar char="•"/>
            </a:pPr>
            <a:r>
              <a:rPr lang="en-US" sz="2800" dirty="0" smtClean="0">
                <a:latin typeface="Calibri" pitchFamily="34" charset="0"/>
              </a:rPr>
              <a:t>Demand forecast</a:t>
            </a:r>
          </a:p>
          <a:p>
            <a:pPr lvl="1" eaLnBrk="1" hangingPunct="1">
              <a:buFont typeface="Arial" pitchFamily="34" charset="0"/>
              <a:buChar char="•"/>
            </a:pPr>
            <a:r>
              <a:rPr lang="en-US" sz="2800" dirty="0" smtClean="0">
                <a:latin typeface="Calibri" pitchFamily="34" charset="0"/>
              </a:rPr>
              <a:t>Supply options</a:t>
            </a:r>
          </a:p>
          <a:p>
            <a:pPr lvl="1" eaLnBrk="1" hangingPunct="1">
              <a:buFont typeface="Arial" pitchFamily="34" charset="0"/>
              <a:buChar char="•"/>
            </a:pPr>
            <a:r>
              <a:rPr lang="en-US" sz="2800" dirty="0" smtClean="0">
                <a:latin typeface="Calibri" pitchFamily="34" charset="0"/>
              </a:rPr>
              <a:t>Alternative power supply plans</a:t>
            </a:r>
          </a:p>
          <a:p>
            <a:pPr lvl="1" eaLnBrk="1" hangingPunct="1">
              <a:buFont typeface="Arial" pitchFamily="34" charset="0"/>
              <a:buChar char="•"/>
            </a:pPr>
            <a:r>
              <a:rPr lang="en-US" sz="2800" dirty="0" smtClean="0">
                <a:latin typeface="Calibri" pitchFamily="34" charset="0"/>
              </a:rPr>
              <a:t>Comparison of costs (incl. environmental and health costs)</a:t>
            </a:r>
          </a:p>
          <a:p>
            <a:pPr lvl="1" eaLnBrk="1" hangingPunct="1">
              <a:buFont typeface="Arial" pitchFamily="34" charset="0"/>
              <a:buChar char="•"/>
            </a:pPr>
            <a:r>
              <a:rPr lang="en-US" sz="2800" dirty="0" smtClean="0">
                <a:latin typeface="Calibri" pitchFamily="34" charset="0"/>
              </a:rPr>
              <a:t>Sensitivity analysis</a:t>
            </a:r>
            <a:endParaRPr lang="en-US" sz="1800" kern="1200" dirty="0" smtClean="0">
              <a:solidFill>
                <a:prstClr val="black"/>
              </a:solidFill>
              <a:latin typeface="Calibri" pitchFamily="34" charset="0"/>
              <a:cs typeface="Calibri" pitchFamily="34" charset="0"/>
            </a:endParaRPr>
          </a:p>
          <a:p>
            <a:pPr eaLnBrk="1" hangingPunct="1">
              <a:buFont typeface="Wingdings" pitchFamily="2" charset="2"/>
              <a:buChar char="§"/>
              <a:defRPr/>
            </a:pPr>
            <a:endParaRPr lang="en-US" sz="1800" kern="1200" dirty="0" smtClean="0">
              <a:solidFill>
                <a:prstClr val="black"/>
              </a:solidFill>
              <a:latin typeface="Calibri" pitchFamily="34" charset="0"/>
              <a:cs typeface="Calibri" pitchFamily="34" charset="0"/>
            </a:endParaRPr>
          </a:p>
          <a:p>
            <a:pPr>
              <a:defRPr/>
            </a:pPr>
            <a:endParaRPr lang="en-US" sz="1800" dirty="0">
              <a:latin typeface="Calibri" pitchFamily="34" charset="0"/>
              <a:cs typeface="Calibri" pitchFamily="34" charset="0"/>
            </a:endParaRP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2</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dirty="0" smtClean="0">
                <a:latin typeface="Calibri" pitchFamily="34" charset="0"/>
              </a:rPr>
              <a:t>Kosovo’s Electricity Consumption is Low by Regional and International Standards</a:t>
            </a: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3</a:t>
            </a:fld>
            <a:endParaRPr lang="en-US" smtClean="0"/>
          </a:p>
        </p:txBody>
      </p:sp>
      <p:pic>
        <p:nvPicPr>
          <p:cNvPr id="4098" name="Picture 2"/>
          <p:cNvPicPr>
            <a:picLocks noChangeAspect="1" noChangeArrowheads="1"/>
          </p:cNvPicPr>
          <p:nvPr/>
        </p:nvPicPr>
        <p:blipFill>
          <a:blip r:embed="rId2" cstate="print"/>
          <a:srcRect/>
          <a:stretch>
            <a:fillRect/>
          </a:stretch>
        </p:blipFill>
        <p:spPr bwMode="auto">
          <a:xfrm>
            <a:off x="771525" y="1066800"/>
            <a:ext cx="7762875" cy="5257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latin typeface="Calibri" pitchFamily="34" charset="0"/>
              </a:rPr>
              <a:t>Power </a:t>
            </a:r>
            <a:r>
              <a:rPr lang="en-US" smtClean="0">
                <a:latin typeface="Calibri" pitchFamily="34" charset="0"/>
              </a:rPr>
              <a:t>Demand Forecast—Approach</a:t>
            </a:r>
            <a:endParaRPr lang="en-US" dirty="0" smtClean="0">
              <a:latin typeface="Calibri" pitchFamily="34" charset="0"/>
            </a:endParaRPr>
          </a:p>
        </p:txBody>
      </p:sp>
      <p:sp>
        <p:nvSpPr>
          <p:cNvPr id="3" name="Content Placeholder 2"/>
          <p:cNvSpPr>
            <a:spLocks noGrp="1"/>
          </p:cNvSpPr>
          <p:nvPr>
            <p:ph idx="1"/>
          </p:nvPr>
        </p:nvSpPr>
        <p:spPr>
          <a:xfrm>
            <a:off x="228600" y="1143000"/>
            <a:ext cx="8648700" cy="4719637"/>
          </a:xfrm>
        </p:spPr>
        <p:txBody>
          <a:bodyPr/>
          <a:lstStyle/>
          <a:p>
            <a:pPr>
              <a:buFont typeface="Wingdings" pitchFamily="2" charset="2"/>
              <a:buChar char="§"/>
            </a:pPr>
            <a:r>
              <a:rPr lang="en-US" sz="2800" dirty="0" smtClean="0">
                <a:latin typeface="Calibri" pitchFamily="34" charset="0"/>
                <a:cs typeface="Calibri" pitchFamily="34" charset="0"/>
              </a:rPr>
              <a:t>Power demand should reflect the average economic cost of electricity, including the costs of the local environmental impacts of power supply (such as pollution).  </a:t>
            </a:r>
          </a:p>
          <a:p>
            <a:pPr>
              <a:buFont typeface="Wingdings" pitchFamily="2" charset="2"/>
              <a:buChar char="§"/>
            </a:pPr>
            <a:r>
              <a:rPr lang="en-US" sz="2800" dirty="0" smtClean="0">
                <a:latin typeface="Calibri" pitchFamily="34" charset="0"/>
                <a:cs typeface="Calibri" pitchFamily="34" charset="0"/>
              </a:rPr>
              <a:t>We need to forecast required energy to be supplied, which is derived from forecast of energy consumption + energy losses in the power system</a:t>
            </a:r>
          </a:p>
          <a:p>
            <a:pPr>
              <a:buFont typeface="Wingdings" pitchFamily="2" charset="2"/>
              <a:buChar char="§"/>
            </a:pPr>
            <a:r>
              <a:rPr lang="en-US" sz="2800" dirty="0" smtClean="0">
                <a:latin typeface="Calibri" pitchFamily="34" charset="0"/>
                <a:cs typeface="Calibri" pitchFamily="34" charset="0"/>
              </a:rPr>
              <a:t>Estimated power supply needed to meet forecast power demand to 2025 in following steps:</a:t>
            </a:r>
          </a:p>
          <a:p>
            <a:pPr>
              <a:buFont typeface="Wingdings" pitchFamily="2" charset="2"/>
              <a:buChar char="§"/>
            </a:pPr>
            <a:r>
              <a:rPr lang="en-US" sz="2800" dirty="0" smtClean="0">
                <a:latin typeface="Calibri" pitchFamily="34" charset="0"/>
                <a:cs typeface="Calibri" pitchFamily="34" charset="0"/>
              </a:rPr>
              <a:t>Two forecast cases derived: </a:t>
            </a:r>
          </a:p>
          <a:p>
            <a:pPr lvl="1">
              <a:buFont typeface="Arial" pitchFamily="34" charset="0"/>
              <a:buChar char="•"/>
            </a:pPr>
            <a:r>
              <a:rPr lang="en-US" sz="2700" dirty="0" smtClean="0">
                <a:latin typeface="Calibri" pitchFamily="34" charset="0"/>
                <a:cs typeface="Calibri" pitchFamily="34" charset="0"/>
              </a:rPr>
              <a:t>Base case forecast; and</a:t>
            </a:r>
          </a:p>
          <a:p>
            <a:pPr lvl="1">
              <a:buFont typeface="Arial" pitchFamily="34" charset="0"/>
              <a:buChar char="•"/>
            </a:pPr>
            <a:r>
              <a:rPr lang="en-US" sz="2700" dirty="0" smtClean="0">
                <a:latin typeface="Calibri" pitchFamily="34" charset="0"/>
                <a:cs typeface="Calibri" pitchFamily="34" charset="0"/>
              </a:rPr>
              <a:t>Low case forecast</a:t>
            </a:r>
          </a:p>
          <a:p>
            <a:pPr eaLnBrk="1" hangingPunct="1">
              <a:buFont typeface="Wingdings" pitchFamily="2" charset="2"/>
              <a:buChar char="§"/>
              <a:defRPr/>
            </a:pPr>
            <a:endParaRPr lang="en-US" sz="2800" kern="1200" dirty="0" smtClean="0">
              <a:solidFill>
                <a:prstClr val="black"/>
              </a:solidFill>
              <a:latin typeface="Calibri" pitchFamily="34" charset="0"/>
              <a:cs typeface="Calibri" pitchFamily="34" charset="0"/>
            </a:endParaRPr>
          </a:p>
          <a:p>
            <a:pPr eaLnBrk="1" hangingPunct="1">
              <a:buFont typeface="Wingdings" pitchFamily="2" charset="2"/>
              <a:buChar char="§"/>
              <a:defRPr/>
            </a:pPr>
            <a:endParaRPr lang="en-US" sz="2800" kern="1200" dirty="0" smtClean="0">
              <a:solidFill>
                <a:prstClr val="black"/>
              </a:solidFill>
              <a:latin typeface="Calibri" pitchFamily="34" charset="0"/>
              <a:cs typeface="Calibri" pitchFamily="34" charset="0"/>
            </a:endParaRPr>
          </a:p>
          <a:p>
            <a:pPr>
              <a:defRPr/>
            </a:pPr>
            <a:endParaRPr lang="en-US" sz="2800" dirty="0">
              <a:latin typeface="Calibri" pitchFamily="34" charset="0"/>
              <a:cs typeface="Calibri" pitchFamily="34" charset="0"/>
            </a:endParaRP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4</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dirty="0" smtClean="0">
                <a:latin typeface="Calibri" pitchFamily="34" charset="0"/>
              </a:rPr>
              <a:t>Power Demand Forecast—Methodology</a:t>
            </a:r>
          </a:p>
        </p:txBody>
      </p:sp>
      <p:sp>
        <p:nvSpPr>
          <p:cNvPr id="3" name="Content Placeholder 2"/>
          <p:cNvSpPr>
            <a:spLocks noGrp="1"/>
          </p:cNvSpPr>
          <p:nvPr>
            <p:ph idx="1"/>
          </p:nvPr>
        </p:nvSpPr>
        <p:spPr>
          <a:xfrm>
            <a:off x="274638" y="1143000"/>
            <a:ext cx="8648700" cy="5181600"/>
          </a:xfrm>
        </p:spPr>
        <p:txBody>
          <a:bodyPr/>
          <a:lstStyle/>
          <a:p>
            <a:pPr marL="342900" lvl="1" indent="-342900">
              <a:buFont typeface="Wingdings" pitchFamily="2" charset="2"/>
              <a:buChar char="§"/>
            </a:pPr>
            <a:r>
              <a:rPr lang="en-US" sz="2200" dirty="0" smtClean="0">
                <a:latin typeface="Calibri" pitchFamily="34" charset="0"/>
                <a:ea typeface="+mn-ea"/>
                <a:cs typeface="Calibri" pitchFamily="34" charset="0"/>
              </a:rPr>
              <a:t>A simple model that relates future power consumption to:</a:t>
            </a:r>
          </a:p>
          <a:p>
            <a:pPr lvl="1">
              <a:buFont typeface="Arial" pitchFamily="34" charset="0"/>
              <a:buChar char="•"/>
            </a:pPr>
            <a:r>
              <a:rPr lang="en-US" sz="2200" dirty="0" smtClean="0">
                <a:latin typeface="Calibri" pitchFamily="34" charset="0"/>
                <a:cs typeface="Calibri" pitchFamily="34" charset="0"/>
              </a:rPr>
              <a:t>Future retail price of power; and </a:t>
            </a:r>
          </a:p>
          <a:p>
            <a:pPr lvl="1">
              <a:buFont typeface="Arial" pitchFamily="34" charset="0"/>
              <a:buChar char="•"/>
            </a:pPr>
            <a:r>
              <a:rPr lang="en-US" sz="2200" dirty="0" smtClean="0">
                <a:latin typeface="Calibri" pitchFamily="34" charset="0"/>
                <a:cs typeface="Calibri" pitchFamily="34" charset="0"/>
              </a:rPr>
              <a:t>Future level of overall consumer income, indexed to GDP</a:t>
            </a:r>
          </a:p>
          <a:p>
            <a:pPr>
              <a:buFont typeface="Wingdings" pitchFamily="2" charset="2"/>
              <a:buChar char="§"/>
            </a:pPr>
            <a:r>
              <a:rPr lang="en-US" sz="2200" dirty="0" smtClean="0">
                <a:latin typeface="Calibri" pitchFamily="34" charset="0"/>
                <a:cs typeface="Calibri" pitchFamily="34" charset="0"/>
              </a:rPr>
              <a:t>Price and Income are linked to demand: </a:t>
            </a:r>
          </a:p>
          <a:p>
            <a:pPr lvl="1">
              <a:buFont typeface="Arial" pitchFamily="34" charset="0"/>
              <a:buChar char="•"/>
            </a:pPr>
            <a:r>
              <a:rPr lang="en-US" sz="2200" dirty="0" smtClean="0">
                <a:latin typeface="Calibri" pitchFamily="34" charset="0"/>
                <a:cs typeface="Calibri" pitchFamily="34" charset="0"/>
              </a:rPr>
              <a:t>Price elasticity of minus 0.20 (minus 0.4 for non-technical loss reduction)</a:t>
            </a:r>
          </a:p>
          <a:p>
            <a:pPr lvl="1">
              <a:buFont typeface="Arial" pitchFamily="34" charset="0"/>
              <a:buChar char="•"/>
            </a:pPr>
            <a:r>
              <a:rPr lang="en-US" sz="2200" dirty="0" smtClean="0">
                <a:latin typeface="Calibri" pitchFamily="34" charset="0"/>
                <a:cs typeface="Calibri" pitchFamily="34" charset="0"/>
              </a:rPr>
              <a:t>Income elasticity of plus 1.31.  </a:t>
            </a:r>
          </a:p>
          <a:p>
            <a:pPr>
              <a:buFont typeface="Wingdings" pitchFamily="2" charset="2"/>
              <a:buChar char="§"/>
            </a:pPr>
            <a:r>
              <a:rPr lang="en-US" sz="2200" dirty="0" smtClean="0">
                <a:latin typeface="Calibri" pitchFamily="34" charset="0"/>
                <a:cs typeface="Calibri" pitchFamily="34" charset="0"/>
              </a:rPr>
              <a:t>This means – for example – that a 10 percent increase in the price of power would </a:t>
            </a:r>
            <a:r>
              <a:rPr lang="en-US" sz="2200" u="sng" dirty="0" smtClean="0">
                <a:latin typeface="Calibri" pitchFamily="34" charset="0"/>
                <a:cs typeface="Calibri" pitchFamily="34" charset="0"/>
              </a:rPr>
              <a:t>reduce </a:t>
            </a:r>
            <a:r>
              <a:rPr lang="en-US" sz="2200" dirty="0" smtClean="0">
                <a:latin typeface="Calibri" pitchFamily="34" charset="0"/>
                <a:cs typeface="Calibri" pitchFamily="34" charset="0"/>
              </a:rPr>
              <a:t>consumers’ demand for power by 2 percent; and that a 10 percent increase in GDP would </a:t>
            </a:r>
            <a:r>
              <a:rPr lang="en-US" sz="2200" u="sng" dirty="0" smtClean="0">
                <a:latin typeface="Calibri" pitchFamily="34" charset="0"/>
                <a:cs typeface="Calibri" pitchFamily="34" charset="0"/>
              </a:rPr>
              <a:t>increase</a:t>
            </a:r>
            <a:r>
              <a:rPr lang="en-US" sz="2200" dirty="0" smtClean="0">
                <a:latin typeface="Calibri" pitchFamily="34" charset="0"/>
                <a:cs typeface="Calibri" pitchFamily="34" charset="0"/>
              </a:rPr>
              <a:t> consumers’ demand for power by 3.1 percent.  </a:t>
            </a:r>
          </a:p>
          <a:p>
            <a:pPr>
              <a:buFont typeface="Wingdings" pitchFamily="2" charset="2"/>
              <a:buChar char="§"/>
            </a:pPr>
            <a:r>
              <a:rPr lang="en-US" sz="2200" dirty="0" smtClean="0">
                <a:latin typeface="Calibri" pitchFamily="34" charset="0"/>
                <a:cs typeface="Calibri" pitchFamily="34" charset="0"/>
              </a:rPr>
              <a:t>This simplified approach used due to lack of good quality data necessary for a conventional approach.  </a:t>
            </a:r>
          </a:p>
          <a:p>
            <a:pPr eaLnBrk="1" hangingPunct="1">
              <a:buFont typeface="Wingdings" pitchFamily="2" charset="2"/>
              <a:buChar char="§"/>
              <a:defRPr/>
            </a:pPr>
            <a:endParaRPr lang="en-US" sz="2200" kern="1200" dirty="0" smtClean="0">
              <a:solidFill>
                <a:prstClr val="black"/>
              </a:solidFill>
              <a:latin typeface="Calibri" pitchFamily="34" charset="0"/>
              <a:cs typeface="Calibri" pitchFamily="34" charset="0"/>
            </a:endParaRPr>
          </a:p>
          <a:p>
            <a:pPr eaLnBrk="1" hangingPunct="1">
              <a:buFont typeface="Wingdings" pitchFamily="2" charset="2"/>
              <a:buChar char="§"/>
              <a:defRPr/>
            </a:pPr>
            <a:endParaRPr lang="en-US" sz="2200" kern="1200" dirty="0" smtClean="0">
              <a:solidFill>
                <a:prstClr val="black"/>
              </a:solidFill>
              <a:latin typeface="Calibri" pitchFamily="34" charset="0"/>
              <a:cs typeface="Calibri" pitchFamily="34" charset="0"/>
            </a:endParaRPr>
          </a:p>
          <a:p>
            <a:pPr eaLnBrk="1" hangingPunct="1">
              <a:buFont typeface="Wingdings" pitchFamily="2" charset="2"/>
              <a:buChar char="§"/>
              <a:defRPr/>
            </a:pPr>
            <a:endParaRPr lang="en-US" sz="2200" kern="1200" dirty="0" smtClean="0">
              <a:solidFill>
                <a:prstClr val="black"/>
              </a:solidFill>
              <a:latin typeface="Calibri" pitchFamily="34" charset="0"/>
              <a:cs typeface="Calibri" pitchFamily="34" charset="0"/>
            </a:endParaRPr>
          </a:p>
          <a:p>
            <a:pPr>
              <a:defRPr/>
            </a:pPr>
            <a:endParaRPr lang="en-US" sz="2200" dirty="0">
              <a:latin typeface="Calibri" pitchFamily="34" charset="0"/>
              <a:cs typeface="Calibri" pitchFamily="34" charset="0"/>
            </a:endParaRP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dirty="0" smtClean="0">
                <a:latin typeface="Calibri" pitchFamily="34" charset="0"/>
              </a:rPr>
              <a:t>Power Demand Forecast—Assumptions</a:t>
            </a:r>
          </a:p>
        </p:txBody>
      </p:sp>
      <p:sp>
        <p:nvSpPr>
          <p:cNvPr id="3" name="Content Placeholder 2"/>
          <p:cNvSpPr>
            <a:spLocks noGrp="1"/>
          </p:cNvSpPr>
          <p:nvPr>
            <p:ph idx="1"/>
          </p:nvPr>
        </p:nvSpPr>
        <p:spPr/>
        <p:txBody>
          <a:bodyPr/>
          <a:lstStyle/>
          <a:p>
            <a:pPr>
              <a:buFont typeface="Wingdings" pitchFamily="2" charset="2"/>
              <a:buChar char="§"/>
            </a:pPr>
            <a:r>
              <a:rPr lang="en-US" sz="2800" dirty="0" smtClean="0">
                <a:latin typeface="Calibri" pitchFamily="34" charset="0"/>
                <a:cs typeface="Calibri" pitchFamily="34" charset="0"/>
              </a:rPr>
              <a:t>An average annual price increase of 4.2 percent is assumed to reach full economic cost by 2025. </a:t>
            </a:r>
          </a:p>
          <a:p>
            <a:pPr>
              <a:buFont typeface="Wingdings" pitchFamily="2" charset="2"/>
              <a:buChar char="§"/>
            </a:pPr>
            <a:r>
              <a:rPr lang="en-US" sz="2800" dirty="0" smtClean="0">
                <a:latin typeface="Calibri" pitchFamily="34" charset="0"/>
                <a:cs typeface="Calibri" pitchFamily="34" charset="0"/>
              </a:rPr>
              <a:t>For the base case demand forecast, income is projected to increase at 4.5 percent annually, based on IMF’s average projected growth rate for Kosovo’s GDP over the period 2012 to 2016. </a:t>
            </a:r>
          </a:p>
          <a:p>
            <a:pPr>
              <a:buFont typeface="Wingdings" pitchFamily="2" charset="2"/>
              <a:buChar char="§"/>
            </a:pPr>
            <a:r>
              <a:rPr lang="en-US" sz="2800" dirty="0" smtClean="0">
                <a:latin typeface="Calibri" pitchFamily="34" charset="0"/>
                <a:cs typeface="Calibri" pitchFamily="34" charset="0"/>
              </a:rPr>
              <a:t>For the low case, the projected growth of GDP  reduced to a 3.0 percent average annual rate. </a:t>
            </a:r>
          </a:p>
          <a:p>
            <a:pPr eaLnBrk="1" hangingPunct="1">
              <a:buFont typeface="Wingdings" pitchFamily="2" charset="2"/>
              <a:buChar char="§"/>
              <a:defRPr/>
            </a:pPr>
            <a:endParaRPr lang="en-US" sz="2000" kern="1200" dirty="0" smtClean="0">
              <a:solidFill>
                <a:prstClr val="black"/>
              </a:solidFill>
              <a:latin typeface="Calibri" pitchFamily="34" charset="0"/>
              <a:cs typeface="Calibri" pitchFamily="34" charset="0"/>
            </a:endParaRPr>
          </a:p>
          <a:p>
            <a:pPr eaLnBrk="1" hangingPunct="1">
              <a:buFont typeface="Wingdings" pitchFamily="2" charset="2"/>
              <a:buChar char="§"/>
              <a:defRPr/>
            </a:pPr>
            <a:endParaRPr lang="en-US" sz="2000" kern="1200" dirty="0" smtClean="0">
              <a:solidFill>
                <a:prstClr val="black"/>
              </a:solidFill>
              <a:latin typeface="Calibri" pitchFamily="34" charset="0"/>
              <a:cs typeface="Calibri" pitchFamily="34" charset="0"/>
            </a:endParaRPr>
          </a:p>
          <a:p>
            <a:pPr>
              <a:defRPr/>
            </a:pPr>
            <a:endParaRPr lang="en-US" sz="2400" dirty="0">
              <a:latin typeface="Calibri" pitchFamily="34" charset="0"/>
              <a:cs typeface="Calibri" pitchFamily="34" charset="0"/>
            </a:endParaRP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dirty="0" smtClean="0">
                <a:latin typeface="Calibri" pitchFamily="34" charset="0"/>
              </a:rPr>
              <a:t>Estimated Supply to Meet Forecast Power Demand</a:t>
            </a:r>
          </a:p>
        </p:txBody>
      </p:sp>
      <p:sp>
        <p:nvSpPr>
          <p:cNvPr id="3" name="Content Placeholder 2"/>
          <p:cNvSpPr>
            <a:spLocks noGrp="1"/>
          </p:cNvSpPr>
          <p:nvPr>
            <p:ph idx="1"/>
          </p:nvPr>
        </p:nvSpPr>
        <p:spPr/>
        <p:txBody>
          <a:bodyPr/>
          <a:lstStyle/>
          <a:p>
            <a:pPr>
              <a:buFont typeface="Wingdings" pitchFamily="2" charset="2"/>
              <a:buChar char="§"/>
            </a:pPr>
            <a:r>
              <a:rPr lang="en-US" sz="2400" dirty="0" smtClean="0">
                <a:latin typeface="Calibri" pitchFamily="34" charset="0"/>
                <a:cs typeface="Calibri" pitchFamily="34" charset="0"/>
              </a:rPr>
              <a:t>Technical losses projected to fall steadily from 16.6 percent in 2010, 13 percent in 2015, 10 percent in 2020, and 8 percent in 2025. </a:t>
            </a:r>
          </a:p>
          <a:p>
            <a:pPr>
              <a:buFont typeface="Wingdings" pitchFamily="2" charset="2"/>
              <a:buChar char="§"/>
            </a:pPr>
            <a:r>
              <a:rPr lang="en-US" sz="2400" dirty="0" smtClean="0">
                <a:latin typeface="Calibri" pitchFamily="34" charset="0"/>
                <a:cs typeface="Calibri" pitchFamily="34" charset="0"/>
              </a:rPr>
              <a:t>Non-technical losses projected to fall from 20 percent in 2013 to 5 percent in 2018, and to stay at 5 percent up to 2025.  </a:t>
            </a:r>
          </a:p>
          <a:p>
            <a:pPr>
              <a:buFont typeface="Wingdings" pitchFamily="2" charset="2"/>
              <a:buChar char="§"/>
            </a:pPr>
            <a:r>
              <a:rPr lang="en-US" sz="2400" dirty="0" smtClean="0">
                <a:latin typeface="Calibri" pitchFamily="34" charset="0"/>
                <a:cs typeface="Calibri" pitchFamily="34" charset="0"/>
              </a:rPr>
              <a:t>This approach and assumptions results in the following forecast annual average growth rates for the required energy supply between 2011 and 2025</a:t>
            </a:r>
          </a:p>
          <a:p>
            <a:pPr lvl="1">
              <a:buFont typeface="Arial" pitchFamily="34" charset="0"/>
              <a:buChar char="•"/>
            </a:pPr>
            <a:r>
              <a:rPr lang="en-US" sz="2400" dirty="0" smtClean="0">
                <a:latin typeface="Calibri" pitchFamily="34" charset="0"/>
                <a:cs typeface="Calibri" pitchFamily="34" charset="0"/>
              </a:rPr>
              <a:t>Base case: 4.6%</a:t>
            </a:r>
          </a:p>
          <a:p>
            <a:pPr lvl="1">
              <a:buFont typeface="Arial" pitchFamily="34" charset="0"/>
              <a:buChar char="•"/>
            </a:pPr>
            <a:r>
              <a:rPr lang="en-US" sz="2400" dirty="0" smtClean="0">
                <a:latin typeface="Calibri" pitchFamily="34" charset="0"/>
                <a:cs typeface="Calibri" pitchFamily="34" charset="0"/>
              </a:rPr>
              <a:t>Low case: 2.9%</a:t>
            </a:r>
          </a:p>
          <a:p>
            <a:pPr>
              <a:buFont typeface="Wingdings" pitchFamily="2" charset="2"/>
              <a:buChar char="§"/>
            </a:pPr>
            <a:r>
              <a:rPr lang="en-US" sz="2400" i="1" dirty="0" smtClean="0">
                <a:latin typeface="Calibri" pitchFamily="34" charset="0"/>
                <a:cs typeface="Calibri" pitchFamily="34" charset="0"/>
              </a:rPr>
              <a:t>These assumptions reflect the adoption of sound policies and actions by the government.</a:t>
            </a:r>
            <a:endParaRPr lang="en-US" sz="2400" dirty="0">
              <a:latin typeface="Calibri" pitchFamily="34" charset="0"/>
              <a:cs typeface="Calibri" pitchFamily="34" charset="0"/>
            </a:endParaRP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latin typeface="Calibri" pitchFamily="34" charset="0"/>
              </a:rPr>
              <a:t>Demand Forecast—Required Energy Supply</a:t>
            </a: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8</a:t>
            </a:fld>
            <a:endParaRPr lang="en-US" smtClean="0"/>
          </a:p>
        </p:txBody>
      </p:sp>
      <p:pic>
        <p:nvPicPr>
          <p:cNvPr id="3074" name="Picture 2"/>
          <p:cNvPicPr>
            <a:picLocks noChangeAspect="1" noChangeArrowheads="1"/>
          </p:cNvPicPr>
          <p:nvPr/>
        </p:nvPicPr>
        <p:blipFill>
          <a:blip r:embed="rId2" cstate="print"/>
          <a:srcRect/>
          <a:stretch>
            <a:fillRect/>
          </a:stretch>
        </p:blipFill>
        <p:spPr bwMode="auto">
          <a:xfrm>
            <a:off x="838200" y="1295400"/>
            <a:ext cx="7696200" cy="5029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242889" y="1164042"/>
            <a:ext cx="8672511" cy="5084358"/>
          </a:xfrm>
          <a:prstGeom prst="rect">
            <a:avLst/>
          </a:prstGeom>
          <a:noFill/>
          <a:ln w="9525">
            <a:noFill/>
            <a:miter lim="800000"/>
            <a:headEnd/>
            <a:tailEnd/>
          </a:ln>
        </p:spPr>
      </p:pic>
      <p:sp>
        <p:nvSpPr>
          <p:cNvPr id="5122" name="Title 1"/>
          <p:cNvSpPr>
            <a:spLocks noGrp="1"/>
          </p:cNvSpPr>
          <p:nvPr>
            <p:ph type="title"/>
          </p:nvPr>
        </p:nvSpPr>
        <p:spPr/>
        <p:txBody>
          <a:bodyPr/>
          <a:lstStyle/>
          <a:p>
            <a:r>
              <a:rPr lang="en-US" sz="3200" dirty="0" smtClean="0">
                <a:latin typeface="Calibri" pitchFamily="34" charset="0"/>
              </a:rPr>
              <a:t>Demand-Supply Gap—Energy</a:t>
            </a:r>
          </a:p>
        </p:txBody>
      </p:sp>
      <p:sp>
        <p:nvSpPr>
          <p:cNvPr id="5124" name="Footer Placeholder 3"/>
          <p:cNvSpPr>
            <a:spLocks noGrp="1"/>
          </p:cNvSpPr>
          <p:nvPr>
            <p:ph type="ftr" sz="quarter" idx="10"/>
          </p:nvPr>
        </p:nvSpPr>
        <p:spPr>
          <a:noFill/>
        </p:spPr>
        <p:txBody>
          <a:bodyPr/>
          <a:lstStyle/>
          <a:p>
            <a:fld id="{00C1C7C2-B870-471C-8FFC-494F2F45DAC9}" type="slidenum">
              <a:rPr lang="en-US" smtClean="0"/>
              <a:pPr/>
              <a:t>9</a:t>
            </a:fld>
            <a:endParaRPr lang="en-US" smtClean="0"/>
          </a:p>
        </p:txBody>
      </p:sp>
      <p:cxnSp>
        <p:nvCxnSpPr>
          <p:cNvPr id="7" name="Straight Arrow Connector 6"/>
          <p:cNvCxnSpPr/>
          <p:nvPr/>
        </p:nvCxnSpPr>
        <p:spPr>
          <a:xfrm>
            <a:off x="5257800" y="3048000"/>
            <a:ext cx="0" cy="175260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248400" y="2819400"/>
            <a:ext cx="0" cy="121920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458200" y="2057400"/>
            <a:ext cx="0" cy="198120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953000" y="3581400"/>
            <a:ext cx="533400" cy="430887"/>
          </a:xfrm>
          <a:prstGeom prst="rect">
            <a:avLst/>
          </a:prstGeom>
          <a:solidFill>
            <a:schemeClr val="bg1"/>
          </a:solidFill>
          <a:ln>
            <a:solidFill>
              <a:schemeClr val="tx1"/>
            </a:solidFill>
            <a:prstDash val="sysDash"/>
          </a:ln>
        </p:spPr>
        <p:txBody>
          <a:bodyPr wrap="square" rtlCol="0">
            <a:spAutoFit/>
          </a:bodyPr>
          <a:lstStyle/>
          <a:p>
            <a:r>
              <a:rPr lang="en-US" sz="1100" dirty="0" smtClean="0"/>
              <a:t>5,300 </a:t>
            </a:r>
            <a:r>
              <a:rPr lang="en-US" sz="1100" dirty="0" err="1" smtClean="0"/>
              <a:t>GwH</a:t>
            </a:r>
            <a:endParaRPr lang="en-US" sz="1100" dirty="0"/>
          </a:p>
        </p:txBody>
      </p:sp>
      <p:sp>
        <p:nvSpPr>
          <p:cNvPr id="17" name="TextBox 16"/>
          <p:cNvSpPr txBox="1"/>
          <p:nvPr/>
        </p:nvSpPr>
        <p:spPr>
          <a:xfrm>
            <a:off x="5943600" y="3200400"/>
            <a:ext cx="533400" cy="430887"/>
          </a:xfrm>
          <a:prstGeom prst="rect">
            <a:avLst/>
          </a:prstGeom>
          <a:solidFill>
            <a:schemeClr val="bg1"/>
          </a:solidFill>
          <a:ln>
            <a:solidFill>
              <a:schemeClr val="tx1"/>
            </a:solidFill>
            <a:prstDash val="sysDash"/>
          </a:ln>
        </p:spPr>
        <p:txBody>
          <a:bodyPr wrap="square" rtlCol="0">
            <a:spAutoFit/>
          </a:bodyPr>
          <a:lstStyle/>
          <a:p>
            <a:r>
              <a:rPr lang="en-US" sz="1100" dirty="0" smtClean="0"/>
              <a:t>3,600 </a:t>
            </a:r>
            <a:r>
              <a:rPr lang="en-US" sz="1100" dirty="0" err="1" smtClean="0"/>
              <a:t>GwH</a:t>
            </a:r>
            <a:endParaRPr lang="en-US" sz="1100" dirty="0"/>
          </a:p>
        </p:txBody>
      </p:sp>
      <p:sp>
        <p:nvSpPr>
          <p:cNvPr id="18" name="TextBox 17"/>
          <p:cNvSpPr txBox="1"/>
          <p:nvPr/>
        </p:nvSpPr>
        <p:spPr>
          <a:xfrm>
            <a:off x="8153400" y="2743200"/>
            <a:ext cx="533400" cy="430887"/>
          </a:xfrm>
          <a:prstGeom prst="rect">
            <a:avLst/>
          </a:prstGeom>
          <a:solidFill>
            <a:schemeClr val="bg1"/>
          </a:solidFill>
          <a:ln>
            <a:solidFill>
              <a:schemeClr val="tx1"/>
            </a:solidFill>
            <a:prstDash val="sysDash"/>
          </a:ln>
        </p:spPr>
        <p:txBody>
          <a:bodyPr wrap="square" rtlCol="0">
            <a:spAutoFit/>
          </a:bodyPr>
          <a:lstStyle/>
          <a:p>
            <a:r>
              <a:rPr lang="en-US" sz="1100" dirty="0" smtClean="0"/>
              <a:t>5,600 </a:t>
            </a:r>
            <a:r>
              <a:rPr lang="en-US" sz="1100" dirty="0" err="1" smtClean="0"/>
              <a:t>GwH</a:t>
            </a:r>
            <a:endParaRPr lang="en-US" sz="1100" dirty="0"/>
          </a:p>
        </p:txBody>
      </p:sp>
      <p:sp>
        <p:nvSpPr>
          <p:cNvPr id="20" name="TextBox 19"/>
          <p:cNvSpPr txBox="1"/>
          <p:nvPr/>
        </p:nvSpPr>
        <p:spPr>
          <a:xfrm>
            <a:off x="2133600" y="5257800"/>
            <a:ext cx="990600" cy="338554"/>
          </a:xfrm>
          <a:prstGeom prst="rect">
            <a:avLst/>
          </a:prstGeom>
          <a:solidFill>
            <a:schemeClr val="bg1"/>
          </a:solidFill>
          <a:ln>
            <a:solidFill>
              <a:schemeClr val="tx1"/>
            </a:solidFill>
            <a:prstDash val="sysDash"/>
          </a:ln>
        </p:spPr>
        <p:txBody>
          <a:bodyPr wrap="square" rtlCol="0">
            <a:spAutoFit/>
          </a:bodyPr>
          <a:lstStyle/>
          <a:p>
            <a:pPr algn="ctr"/>
            <a:r>
              <a:rPr lang="en-US" sz="1600" b="1" dirty="0" smtClean="0"/>
              <a:t>Kos A</a:t>
            </a:r>
            <a:endParaRPr lang="en-US" sz="1600" b="1" dirty="0"/>
          </a:p>
        </p:txBody>
      </p:sp>
      <p:sp>
        <p:nvSpPr>
          <p:cNvPr id="21" name="TextBox 20"/>
          <p:cNvSpPr txBox="1"/>
          <p:nvPr/>
        </p:nvSpPr>
        <p:spPr>
          <a:xfrm>
            <a:off x="2133600" y="4419600"/>
            <a:ext cx="990600" cy="338554"/>
          </a:xfrm>
          <a:prstGeom prst="rect">
            <a:avLst/>
          </a:prstGeom>
          <a:solidFill>
            <a:schemeClr val="bg1"/>
          </a:solidFill>
          <a:ln>
            <a:solidFill>
              <a:schemeClr val="tx1"/>
            </a:solidFill>
            <a:prstDash val="sysDash"/>
          </a:ln>
        </p:spPr>
        <p:txBody>
          <a:bodyPr wrap="square" rtlCol="0">
            <a:spAutoFit/>
          </a:bodyPr>
          <a:lstStyle/>
          <a:p>
            <a:pPr algn="ctr"/>
            <a:r>
              <a:rPr lang="en-US" sz="1600" b="1" dirty="0" smtClean="0"/>
              <a:t>Kos B</a:t>
            </a:r>
            <a:endParaRPr lang="en-US" sz="1600" b="1" dirty="0"/>
          </a:p>
        </p:txBody>
      </p:sp>
      <p:sp>
        <p:nvSpPr>
          <p:cNvPr id="22" name="TextBox 21"/>
          <p:cNvSpPr txBox="1"/>
          <p:nvPr/>
        </p:nvSpPr>
        <p:spPr>
          <a:xfrm>
            <a:off x="5410200" y="4953000"/>
            <a:ext cx="1676400" cy="584775"/>
          </a:xfrm>
          <a:prstGeom prst="rect">
            <a:avLst/>
          </a:prstGeom>
          <a:solidFill>
            <a:schemeClr val="bg1"/>
          </a:solidFill>
          <a:ln>
            <a:solidFill>
              <a:schemeClr val="tx1"/>
            </a:solidFill>
            <a:prstDash val="sysDash"/>
          </a:ln>
        </p:spPr>
        <p:txBody>
          <a:bodyPr wrap="square" rtlCol="0">
            <a:spAutoFit/>
          </a:bodyPr>
          <a:lstStyle/>
          <a:p>
            <a:pPr algn="ctr"/>
            <a:r>
              <a:rPr lang="en-US" sz="1600" b="1" dirty="0" smtClean="0"/>
              <a:t>Existing Small Hydro</a:t>
            </a:r>
            <a:endParaRPr lang="en-US" sz="1600" b="1" dirty="0"/>
          </a:p>
        </p:txBody>
      </p:sp>
      <p:cxnSp>
        <p:nvCxnSpPr>
          <p:cNvPr id="24" name="Straight Arrow Connector 23"/>
          <p:cNvCxnSpPr>
            <a:stCxn id="22" idx="1"/>
          </p:cNvCxnSpPr>
          <p:nvPr/>
        </p:nvCxnSpPr>
        <p:spPr>
          <a:xfrm flipH="1">
            <a:off x="4876800" y="5245388"/>
            <a:ext cx="533400" cy="12412"/>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Worldwide design template">
  <a:themeElements>
    <a:clrScheme name="Worldwide design template 1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Worldwide design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orldwide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rldwide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rldwide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rldwide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rldwide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rldwide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rldwide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rldwide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rldwide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rldwide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rldwide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rldwide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orldwide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orldwide design template 1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6600"/>
        </a:hlink>
        <a:folHlink>
          <a:srgbClr val="B2B2B2"/>
        </a:folHlink>
      </a:clrScheme>
      <a:clrMap bg1="lt1" tx1="dk1" bg2="lt2" tx2="dk2" accent1="accent1" accent2="accent2" accent3="accent3" accent4="accent4" accent5="accent5" accent6="accent6" hlink="hlink" folHlink="folHlink"/>
    </a:extraClrScheme>
    <a:extraClrScheme>
      <a:clrScheme name="Worldwide design template 1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Worldwide design template</Template>
  <TotalTime>44931</TotalTime>
  <Words>1282</Words>
  <Application>Microsoft Office PowerPoint</Application>
  <PresentationFormat>On-screen Show (4:3)</PresentationFormat>
  <Paragraphs>187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Worldwide design template</vt:lpstr>
      <vt:lpstr> Development and Evaluation of Power Supply Options for Kosovo: A Background Paper</vt:lpstr>
      <vt:lpstr>The Options Study—Approach</vt:lpstr>
      <vt:lpstr>Kosovo’s Electricity Consumption is Low by Regional and International Standards</vt:lpstr>
      <vt:lpstr>Power Demand Forecast—Approach</vt:lpstr>
      <vt:lpstr>Power Demand Forecast—Methodology</vt:lpstr>
      <vt:lpstr>Power Demand Forecast—Assumptions</vt:lpstr>
      <vt:lpstr>Estimated Supply to Meet Forecast Power Demand</vt:lpstr>
      <vt:lpstr>Demand Forecast—Required Energy Supply</vt:lpstr>
      <vt:lpstr>Demand-Supply Gap—Energy</vt:lpstr>
      <vt:lpstr>Demand-Supply Gap—Peak Demand</vt:lpstr>
      <vt:lpstr>Supply Options—Renewables</vt:lpstr>
      <vt:lpstr>Supply Options—Fossil Fuels</vt:lpstr>
      <vt:lpstr>Supply Options —Key Concepts for Cost Comparison</vt:lpstr>
      <vt:lpstr>Supply Options—Levelized Energy Cost Comparisons</vt:lpstr>
      <vt:lpstr>Alternative Power Supply Plans—Approach</vt:lpstr>
      <vt:lpstr>Alternative Power Supply Plans</vt:lpstr>
      <vt:lpstr>Lignite + RE Plan for Filling Demand-Supply Gap</vt:lpstr>
      <vt:lpstr>Lignite + RE Plan for Filling Demand Supply Gap—Peak Demand</vt:lpstr>
      <vt:lpstr>Alternative Power Supply Plans— Conclusion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Bank</dc:title>
  <dc:creator>Ellis J. Juan</dc:creator>
  <cp:lastModifiedBy>swiss notebook</cp:lastModifiedBy>
  <cp:revision>901</cp:revision>
  <dcterms:created xsi:type="dcterms:W3CDTF">2005-02-28T20:37:17Z</dcterms:created>
  <dcterms:modified xsi:type="dcterms:W3CDTF">2013-05-13T19:10:32Z</dcterms:modified>
</cp:coreProperties>
</file>