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59" r:id="rId6"/>
    <p:sldId id="264" r:id="rId7"/>
    <p:sldId id="263" r:id="rId8"/>
    <p:sldId id="265" r:id="rId9"/>
    <p:sldId id="261" r:id="rId10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>
        <p:scale>
          <a:sx n="81" d="100"/>
          <a:sy n="81" d="100"/>
        </p:scale>
        <p:origin x="-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5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8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3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7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8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6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3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F848-25AC-47C1-9A72-94A2B9A658A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8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4812632"/>
            <a:ext cx="11341211" cy="1167063"/>
          </a:xfrm>
        </p:spPr>
        <p:txBody>
          <a:bodyPr>
            <a:normAutofit/>
          </a:bodyPr>
          <a:lstStyle/>
          <a:p>
            <a:r>
              <a:rPr lang="en-US" dirty="0" smtClean="0"/>
              <a:t>Luan </a:t>
            </a:r>
            <a:r>
              <a:rPr lang="en-US" dirty="0"/>
              <a:t>Morina, </a:t>
            </a:r>
          </a:p>
          <a:p>
            <a:r>
              <a:rPr lang="en-US" dirty="0"/>
              <a:t>Head of Department for Energy and Mining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2646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Role of Renewable Energy Sources in </a:t>
            </a:r>
            <a:r>
              <a:rPr lang="en-US" sz="3600" dirty="0" smtClean="0"/>
              <a:t>Kosovo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4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015" y="2369489"/>
            <a:ext cx="10802866" cy="3927943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EU </a:t>
            </a:r>
            <a:r>
              <a:rPr lang="en-US" sz="2800" dirty="0"/>
              <a:t>Energy Standards– 20/20/20 until </a:t>
            </a:r>
            <a:r>
              <a:rPr lang="en-US" sz="2800" dirty="0" smtClean="0"/>
              <a:t>2020</a:t>
            </a:r>
          </a:p>
          <a:p>
            <a:pPr marL="1314450" lvl="1" indent="-857250" algn="l">
              <a:buFontTx/>
              <a:buChar char="-"/>
            </a:pPr>
            <a:r>
              <a:rPr lang="en-US" sz="2800" dirty="0" smtClean="0"/>
              <a:t>Energy Community </a:t>
            </a:r>
            <a:r>
              <a:rPr lang="en-US" sz="2800" dirty="0"/>
              <a:t>T</a:t>
            </a:r>
            <a:r>
              <a:rPr lang="en-US" sz="2800" dirty="0" smtClean="0"/>
              <a:t>reaty from 2005 / Security of Supply and Diversification of Energy Sources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Transposition </a:t>
            </a:r>
            <a:r>
              <a:rPr lang="en-US" sz="2800" dirty="0"/>
              <a:t>and Implementation of Directive </a:t>
            </a:r>
            <a:r>
              <a:rPr lang="en-US" sz="2800" dirty="0" smtClean="0"/>
              <a:t>2009/28/EC-by date </a:t>
            </a:r>
            <a:r>
              <a:rPr lang="en-US" sz="2800" dirty="0"/>
              <a:t>31 December </a:t>
            </a:r>
            <a:r>
              <a:rPr lang="en-US" sz="2800" dirty="0" smtClean="0"/>
              <a:t>2014</a:t>
            </a:r>
          </a:p>
          <a:p>
            <a:pPr marL="1314450" lvl="1" indent="-857250" algn="l">
              <a:buFontTx/>
              <a:buChar char="-"/>
            </a:pPr>
            <a:r>
              <a:rPr lang="en-US" sz="2800" dirty="0"/>
              <a:t>RES </a:t>
            </a:r>
            <a:r>
              <a:rPr lang="en-US" sz="2800" dirty="0" smtClean="0"/>
              <a:t>Target by 2020</a:t>
            </a:r>
            <a:endParaRPr lang="en-US" sz="2800" dirty="0"/>
          </a:p>
          <a:p>
            <a:pPr marL="1314450" lvl="1" indent="-857250" algn="l">
              <a:buFontTx/>
              <a:buChar char="-"/>
            </a:pPr>
            <a:r>
              <a:rPr lang="en-US" sz="2800" dirty="0"/>
              <a:t>National Plan for </a:t>
            </a:r>
            <a:r>
              <a:rPr lang="en-US" sz="2800" dirty="0" smtClean="0"/>
              <a:t>RES by 2020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Implementation Strategy</a:t>
            </a:r>
          </a:p>
          <a:p>
            <a:pPr algn="l"/>
            <a:endParaRPr lang="en-US" sz="28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25415" y="1504122"/>
            <a:ext cx="10641190" cy="865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Renewable Energy - </a:t>
            </a:r>
            <a:r>
              <a:rPr lang="en-US" sz="32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Our commitment </a:t>
            </a:r>
            <a:r>
              <a:rPr lang="en-US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548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092" y="2369489"/>
            <a:ext cx="5791200" cy="3927943"/>
          </a:xfrm>
        </p:spPr>
        <p:txBody>
          <a:bodyPr>
            <a:noAutofit/>
          </a:bodyPr>
          <a:lstStyle/>
          <a:p>
            <a:r>
              <a:rPr lang="en-US" sz="3600" dirty="0" smtClean="0">
                <a:cs typeface="Times New Roman" pitchFamily="18" charset="0"/>
              </a:rPr>
              <a:t>25 </a:t>
            </a:r>
            <a:r>
              <a:rPr lang="en-US" sz="3600" dirty="0">
                <a:cs typeface="Times New Roman" pitchFamily="18" charset="0"/>
              </a:rPr>
              <a:t>% </a:t>
            </a:r>
            <a:r>
              <a:rPr lang="en-US" sz="3600" dirty="0" smtClean="0">
                <a:cs typeface="Times New Roman" pitchFamily="18" charset="0"/>
              </a:rPr>
              <a:t>- </a:t>
            </a:r>
            <a:r>
              <a:rPr lang="en-GB" sz="3600" dirty="0" smtClean="0"/>
              <a:t>432.46 </a:t>
            </a:r>
            <a:r>
              <a:rPr lang="en-GB" sz="3600" dirty="0" err="1"/>
              <a:t>ktoe</a:t>
            </a:r>
            <a:endParaRPr lang="en-US" sz="3600" dirty="0">
              <a:cs typeface="Times New Roman" pitchFamily="18" charset="0"/>
            </a:endParaRPr>
          </a:p>
          <a:p>
            <a:pPr algn="l"/>
            <a:r>
              <a:rPr lang="en-US" dirty="0">
                <a:cs typeface="Times New Roman" pitchFamily="18" charset="0"/>
              </a:rPr>
              <a:t>OBLIGATIVE - </a:t>
            </a:r>
            <a:r>
              <a:rPr lang="en-US" dirty="0" smtClean="0">
                <a:cs typeface="Times New Roman" pitchFamily="18" charset="0"/>
              </a:rPr>
              <a:t>RES </a:t>
            </a:r>
            <a:r>
              <a:rPr lang="en-US" dirty="0">
                <a:cs typeface="Times New Roman" pitchFamily="18" charset="0"/>
              </a:rPr>
              <a:t>Target </a:t>
            </a:r>
            <a:r>
              <a:rPr lang="en-US" dirty="0" smtClean="0">
                <a:cs typeface="Times New Roman" pitchFamily="18" charset="0"/>
              </a:rPr>
              <a:t>according to </a:t>
            </a:r>
            <a:r>
              <a:rPr lang="en-US" dirty="0">
                <a:cs typeface="Times New Roman" pitchFamily="18" charset="0"/>
              </a:rPr>
              <a:t>the decision on the minister council of </a:t>
            </a: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>
                <a:cs typeface="Times New Roman" pitchFamily="18" charset="0"/>
              </a:rPr>
              <a:t>Energy community </a:t>
            </a:r>
            <a:r>
              <a:rPr lang="en-US" dirty="0" smtClean="0">
                <a:cs typeface="Times New Roman" pitchFamily="18" charset="0"/>
              </a:rPr>
              <a:t>No. D/2012/04/MC- </a:t>
            </a:r>
            <a:r>
              <a:rPr lang="en-US" dirty="0" err="1" smtClean="0">
                <a:cs typeface="Times New Roman" pitchFamily="18" charset="0"/>
              </a:rPr>
              <a:t>EnC</a:t>
            </a:r>
            <a:endParaRPr lang="en-US" dirty="0" smtClean="0">
              <a:cs typeface="Times New Roman" pitchFamily="18" charset="0"/>
            </a:endParaRP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- Electricity generation - 5.66%</a:t>
            </a:r>
          </a:p>
          <a:p>
            <a:pPr algn="l"/>
            <a:r>
              <a:rPr lang="en-US" dirty="0" smtClean="0"/>
              <a:t>- Heating and Cooling- 17.24%</a:t>
            </a:r>
          </a:p>
          <a:p>
            <a:pPr algn="l"/>
            <a:r>
              <a:rPr lang="en-US" dirty="0" smtClean="0"/>
              <a:t>- Transport – 2.1 % (10%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of </a:t>
            </a:r>
            <a:r>
              <a:rPr lang="en-US" dirty="0">
                <a:cs typeface="Times New Roman" pitchFamily="18" charset="0"/>
              </a:rPr>
              <a:t>total fuel consumption in transports sector</a:t>
            </a:r>
            <a:r>
              <a:rPr lang="en-US" dirty="0" smtClean="0"/>
              <a:t>)</a:t>
            </a:r>
          </a:p>
          <a:p>
            <a:pPr algn="l"/>
            <a:endParaRPr lang="en-US" dirty="0">
              <a:cs typeface="Times New Roman" pitchFamily="18" charset="0"/>
            </a:endParaRPr>
          </a:p>
          <a:p>
            <a:pPr algn="l"/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1354" y="1312986"/>
            <a:ext cx="11711353" cy="105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 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Target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 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Republic of Kosovo  / Need to be achieved by 2020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424246" y="2382640"/>
            <a:ext cx="5568461" cy="3927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cs typeface="Times New Roman" pitchFamily="18" charset="0"/>
              </a:rPr>
              <a:t>29.47 %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sz="3600" dirty="0">
                <a:cs typeface="Times New Roman" pitchFamily="18" charset="0"/>
              </a:rPr>
              <a:t>- 509.7 </a:t>
            </a:r>
            <a:r>
              <a:rPr lang="en-US" sz="3600" dirty="0" err="1">
                <a:cs typeface="Times New Roman" pitchFamily="18" charset="0"/>
              </a:rPr>
              <a:t>ktoe</a:t>
            </a:r>
            <a:endParaRPr lang="en-US" sz="3600" dirty="0" smtClean="0">
              <a:cs typeface="Times New Roman" pitchFamily="18" charset="0"/>
            </a:endParaRPr>
          </a:p>
          <a:p>
            <a:pPr algn="l"/>
            <a:r>
              <a:rPr lang="en-US" dirty="0" smtClean="0">
                <a:cs typeface="Times New Roman" pitchFamily="18" charset="0"/>
              </a:rPr>
              <a:t>INDICATIVE </a:t>
            </a:r>
            <a:r>
              <a:rPr lang="en-US" dirty="0">
                <a:cs typeface="Times New Roman" pitchFamily="18" charset="0"/>
              </a:rPr>
              <a:t>-RES Target according to </a:t>
            </a:r>
            <a:r>
              <a:rPr lang="en-US" dirty="0" smtClean="0">
                <a:cs typeface="Times New Roman" pitchFamily="18" charset="0"/>
              </a:rPr>
              <a:t>the Administrative </a:t>
            </a:r>
            <a:r>
              <a:rPr lang="en-US" dirty="0">
                <a:cs typeface="Times New Roman" pitchFamily="18" charset="0"/>
              </a:rPr>
              <a:t>instruction no.01/2013 </a:t>
            </a:r>
            <a:r>
              <a:rPr lang="en-US" dirty="0" smtClean="0">
                <a:cs typeface="Times New Roman" pitchFamily="18" charset="0"/>
              </a:rPr>
              <a:t>on RES </a:t>
            </a:r>
            <a:r>
              <a:rPr lang="en-US" dirty="0">
                <a:cs typeface="Times New Roman" pitchFamily="18" charset="0"/>
              </a:rPr>
              <a:t>target</a:t>
            </a:r>
          </a:p>
          <a:p>
            <a:pPr algn="l"/>
            <a:endParaRPr lang="en-US" dirty="0" smtClean="0">
              <a:cs typeface="Times New Roman" pitchFamily="18" charset="0"/>
            </a:endParaRPr>
          </a:p>
          <a:p>
            <a:pPr algn="l"/>
            <a:r>
              <a:rPr lang="en-US" dirty="0" smtClean="0">
                <a:cs typeface="Times New Roman" pitchFamily="18" charset="0"/>
              </a:rPr>
              <a:t>- Electricity </a:t>
            </a:r>
            <a:r>
              <a:rPr lang="en-US" dirty="0">
                <a:cs typeface="Times New Roman" pitchFamily="18" charset="0"/>
              </a:rPr>
              <a:t>generation </a:t>
            </a:r>
            <a:r>
              <a:rPr lang="en-US" dirty="0" smtClean="0">
                <a:cs typeface="Times New Roman" pitchFamily="18" charset="0"/>
              </a:rPr>
              <a:t>– 10.13% </a:t>
            </a:r>
            <a:endParaRPr lang="en-US" dirty="0">
              <a:cs typeface="Times New Roman" pitchFamily="18" charset="0"/>
            </a:endParaRPr>
          </a:p>
          <a:p>
            <a:pPr algn="l"/>
            <a:r>
              <a:rPr lang="en-US" dirty="0" smtClean="0">
                <a:cs typeface="Times New Roman" pitchFamily="18" charset="0"/>
              </a:rPr>
              <a:t>- Heating </a:t>
            </a:r>
            <a:r>
              <a:rPr lang="en-US" dirty="0">
                <a:cs typeface="Times New Roman" pitchFamily="18" charset="0"/>
              </a:rPr>
              <a:t>and Cooling- </a:t>
            </a:r>
            <a:r>
              <a:rPr lang="en-US" dirty="0" smtClean="0">
                <a:cs typeface="Times New Roman" pitchFamily="18" charset="0"/>
              </a:rPr>
              <a:t>17.24 </a:t>
            </a:r>
            <a:r>
              <a:rPr lang="en-US" dirty="0">
                <a:cs typeface="Times New Roman" pitchFamily="18" charset="0"/>
              </a:rPr>
              <a:t>%</a:t>
            </a:r>
          </a:p>
          <a:p>
            <a:pPr algn="l"/>
            <a:r>
              <a:rPr lang="en-US" dirty="0" smtClean="0">
                <a:cs typeface="Times New Roman" pitchFamily="18" charset="0"/>
              </a:rPr>
              <a:t>- Transport </a:t>
            </a:r>
            <a:r>
              <a:rPr lang="en-US" dirty="0">
                <a:cs typeface="Times New Roman" pitchFamily="18" charset="0"/>
              </a:rPr>
              <a:t>– </a:t>
            </a:r>
            <a:r>
              <a:rPr lang="en-US" dirty="0" smtClean="0">
                <a:cs typeface="Times New Roman" pitchFamily="18" charset="0"/>
              </a:rPr>
              <a:t>2.1 % (10% of total fuel consumption in transports sector)</a:t>
            </a:r>
            <a:endParaRPr lang="en-US" dirty="0"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091692" y="4044462"/>
            <a:ext cx="345385" cy="4923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42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4298" y="2369489"/>
            <a:ext cx="5791200" cy="3927943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cs typeface="Times New Roman" pitchFamily="18" charset="0"/>
              </a:rPr>
              <a:t>Solar – 10 MW</a:t>
            </a:r>
          </a:p>
          <a:p>
            <a:pPr algn="l"/>
            <a:r>
              <a:rPr lang="en-US" dirty="0" smtClean="0">
                <a:cs typeface="Times New Roman" pitchFamily="18" charset="0"/>
              </a:rPr>
              <a:t>Biomass- 14 MW</a:t>
            </a:r>
          </a:p>
          <a:p>
            <a:pPr algn="l"/>
            <a:r>
              <a:rPr lang="en-US" dirty="0" smtClean="0">
                <a:cs typeface="Times New Roman" pitchFamily="18" charset="0"/>
              </a:rPr>
              <a:t>Wind – 150MW</a:t>
            </a:r>
            <a:endParaRPr lang="en-US" dirty="0">
              <a:cs typeface="Times New Roman" pitchFamily="18" charset="0"/>
            </a:endParaRPr>
          </a:p>
          <a:p>
            <a:pPr algn="l"/>
            <a:r>
              <a:rPr lang="en-US" dirty="0" smtClean="0"/>
              <a:t>Current exist hydro power plant – 46.21 MW</a:t>
            </a:r>
          </a:p>
          <a:p>
            <a:pPr algn="l"/>
            <a:r>
              <a:rPr lang="en-US" dirty="0" smtClean="0"/>
              <a:t>New Hydro power plant – 240MW</a:t>
            </a:r>
          </a:p>
          <a:p>
            <a:pPr algn="l"/>
            <a:r>
              <a:rPr lang="en-US" dirty="0" err="1" smtClean="0"/>
              <a:t>Zhur</a:t>
            </a:r>
            <a:r>
              <a:rPr lang="en-US" dirty="0" smtClean="0"/>
              <a:t> -  305 MW</a:t>
            </a: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1354" y="1312986"/>
            <a:ext cx="11711353" cy="105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according to the 29.47%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by 2020 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lectricity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550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2369489"/>
            <a:ext cx="11341211" cy="3927943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Non financial Measures: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- Regulative framework in place, Simplified procedures, promotion activities,  grid connection guaranties, 10 year contract, Certificate of Origin, etc.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Financial Measures: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- Feed-in tariffs, credit line – soft loans, other fiscal measures : such as VAT, Customs Exemption  etc.    </a:t>
            </a:r>
          </a:p>
          <a:p>
            <a:pPr algn="l"/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National Plan for RES 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236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2369489"/>
            <a:ext cx="11341211" cy="392794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Studies: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Use of urban waste for energy generation, stock analysis, procedural analysis between institutional levels, and the legislative analysis; cost </a:t>
            </a:r>
            <a:r>
              <a:rPr lang="en-US" dirty="0"/>
              <a:t>0.5 Million Euro;</a:t>
            </a:r>
            <a:endParaRPr lang="en-US" dirty="0" smtClean="0"/>
          </a:p>
          <a:p>
            <a:pPr marL="342900" indent="-342900" algn="l">
              <a:buFontTx/>
              <a:buChar char="-"/>
            </a:pPr>
            <a:r>
              <a:rPr lang="en-US" dirty="0" smtClean="0"/>
              <a:t>Use of geothermal energy in Kosovo; cost </a:t>
            </a:r>
            <a:r>
              <a:rPr lang="en-US" dirty="0"/>
              <a:t>1.7 Million Euro </a:t>
            </a:r>
            <a:endParaRPr lang="en-US" dirty="0" smtClean="0"/>
          </a:p>
          <a:p>
            <a:pPr marL="342900" indent="-342900" algn="l">
              <a:buFontTx/>
              <a:buChar char="-"/>
            </a:pPr>
            <a:r>
              <a:rPr lang="en-US" dirty="0" smtClean="0"/>
              <a:t>Implementation </a:t>
            </a:r>
            <a:r>
              <a:rPr lang="en-US" dirty="0"/>
              <a:t>of a RES promotion </a:t>
            </a:r>
            <a:r>
              <a:rPr lang="en-US" dirty="0" smtClean="0"/>
              <a:t>concept; cost  0.4 </a:t>
            </a:r>
            <a:r>
              <a:rPr lang="en-US" dirty="0"/>
              <a:t>Million Euro</a:t>
            </a:r>
            <a:endParaRPr lang="en-US" dirty="0" smtClean="0"/>
          </a:p>
          <a:p>
            <a:pPr marL="342900" indent="-342900" algn="l">
              <a:buFontTx/>
              <a:buChar char="-"/>
            </a:pPr>
            <a:r>
              <a:rPr lang="en-US" dirty="0" smtClean="0"/>
              <a:t>Lifespan </a:t>
            </a:r>
            <a:r>
              <a:rPr lang="en-US" dirty="0"/>
              <a:t>of base contracts on feed-in </a:t>
            </a:r>
            <a:r>
              <a:rPr lang="en-US" dirty="0" smtClean="0"/>
              <a:t>tariffs; 0.250 Million Euro 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Support for Studies  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684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2369489"/>
            <a:ext cx="11341211" cy="392794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Demonstration Projects: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Implementation of </a:t>
            </a:r>
            <a:r>
              <a:rPr lang="en-US" dirty="0" smtClean="0"/>
              <a:t> </a:t>
            </a:r>
            <a:r>
              <a:rPr lang="en-US" dirty="0"/>
              <a:t>photovoltaic </a:t>
            </a:r>
            <a:r>
              <a:rPr lang="en-US" dirty="0" smtClean="0"/>
              <a:t>energy project in </a:t>
            </a:r>
            <a:r>
              <a:rPr lang="en-US" dirty="0"/>
              <a:t>a certain institution – building dedicated for health and </a:t>
            </a:r>
            <a:r>
              <a:rPr lang="en-US" dirty="0" smtClean="0"/>
              <a:t>education; cost around </a:t>
            </a:r>
            <a:r>
              <a:rPr lang="en-US" dirty="0"/>
              <a:t>1.5 Million Euro</a:t>
            </a:r>
            <a:endParaRPr lang="en-US" dirty="0" smtClean="0"/>
          </a:p>
          <a:p>
            <a:pPr marL="342900" indent="-342900" algn="l">
              <a:buFontTx/>
              <a:buChar char="-"/>
            </a:pPr>
            <a:r>
              <a:rPr lang="en-US" dirty="0"/>
              <a:t>Implementation of  biomass project based on the energy generation forms – electricity, heating/cooling and bio-fuel;  e.g. cost 7-8 Million Euro; excepted capacity 8 MW energy </a:t>
            </a:r>
            <a:r>
              <a:rPr lang="en-US" dirty="0" smtClean="0"/>
              <a:t>:  </a:t>
            </a:r>
            <a:r>
              <a:rPr lang="en-US" dirty="0"/>
              <a:t>2.0 MW for </a:t>
            </a:r>
            <a:r>
              <a:rPr lang="en-US" dirty="0" smtClean="0"/>
              <a:t>Electricity;  </a:t>
            </a:r>
            <a:r>
              <a:rPr lang="en-US" dirty="0"/>
              <a:t>4.5 MW for Heating </a:t>
            </a:r>
            <a:r>
              <a:rPr lang="en-US" dirty="0" smtClean="0"/>
              <a:t>and  </a:t>
            </a:r>
            <a:r>
              <a:rPr lang="en-US" dirty="0"/>
              <a:t>1.5 MW for </a:t>
            </a:r>
            <a:r>
              <a:rPr lang="en-US" dirty="0" smtClean="0"/>
              <a:t>Biogas; Target for implementation - large public buildings</a:t>
            </a:r>
            <a:endParaRPr lang="en-US" dirty="0"/>
          </a:p>
          <a:p>
            <a:pPr marL="342900" indent="-342900" algn="l">
              <a:buFontTx/>
              <a:buChar char="-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Support for Demonstration Projects 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624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80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2369489"/>
            <a:ext cx="11341211" cy="3927943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endParaRPr lang="en-US" dirty="0" smtClean="0"/>
          </a:p>
          <a:p>
            <a:pPr marL="342900" indent="-342900" algn="l">
              <a:buFontTx/>
              <a:buChar char="-"/>
            </a:pPr>
            <a:r>
              <a:rPr lang="en-US" dirty="0" smtClean="0"/>
              <a:t>Credit lines with grace period  for implementation of RES projects 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Financial Support scheme including reducing interest rate, investment grants etc.</a:t>
            </a:r>
          </a:p>
          <a:p>
            <a:pPr algn="l"/>
            <a:endParaRPr lang="en-US" dirty="0" smtClean="0"/>
          </a:p>
          <a:p>
            <a:pPr marL="342900" indent="-342900" algn="l">
              <a:buFontTx/>
              <a:buChar char="-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Support on implementation  for Private sector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25394" y="3433634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 for your attention</a:t>
            </a:r>
          </a:p>
          <a:p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en-US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41763" y="17383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0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402</Words>
  <Application>Microsoft Office PowerPoint</Application>
  <PresentationFormat>Custom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trimi</dc:creator>
  <cp:lastModifiedBy>swiss notebook</cp:lastModifiedBy>
  <cp:revision>50</cp:revision>
  <cp:lastPrinted>2013-05-13T06:58:01Z</cp:lastPrinted>
  <dcterms:created xsi:type="dcterms:W3CDTF">2013-05-08T12:09:57Z</dcterms:created>
  <dcterms:modified xsi:type="dcterms:W3CDTF">2013-05-14T12:28:46Z</dcterms:modified>
</cp:coreProperties>
</file>