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24" r:id="rId2"/>
    <p:sldId id="437" r:id="rId3"/>
    <p:sldId id="508" r:id="rId4"/>
    <p:sldId id="509" r:id="rId5"/>
    <p:sldId id="510" r:id="rId6"/>
    <p:sldId id="511" r:id="rId7"/>
    <p:sldId id="504" r:id="rId8"/>
    <p:sldId id="505" r:id="rId9"/>
    <p:sldId id="506" r:id="rId10"/>
    <p:sldId id="512" r:id="rId11"/>
    <p:sldId id="513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600" kern="1200">
        <a:solidFill>
          <a:schemeClr val="bg2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D97"/>
    <a:srgbClr val="DF8D1D"/>
    <a:srgbClr val="FF9933"/>
    <a:srgbClr val="4F81BD"/>
    <a:srgbClr val="005D96"/>
    <a:srgbClr val="DF8D12"/>
    <a:srgbClr val="D0D8E8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3" autoAdjust="0"/>
    <p:restoredTop sz="91399" autoAdjust="0"/>
  </p:normalViewPr>
  <p:slideViewPr>
    <p:cSldViewPr>
      <p:cViewPr>
        <p:scale>
          <a:sx n="60" d="100"/>
          <a:sy n="60" d="100"/>
        </p:scale>
        <p:origin x="-960" y="-384"/>
      </p:cViewPr>
      <p:guideLst>
        <p:guide orient="horz" pos="8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8"/>
    </p:cViewPr>
  </p:sorterViewPr>
  <p:notesViewPr>
    <p:cSldViewPr>
      <p:cViewPr varScale="1">
        <p:scale>
          <a:sx n="73" d="100"/>
          <a:sy n="73" d="100"/>
        </p:scale>
        <p:origin x="-3992" y="-128"/>
      </p:cViewPr>
      <p:guideLst>
        <p:guide orient="horz" pos="3128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q-AL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q-AL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q-AL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61DBD60C-A80B-AE4F-AFE1-760BE9F70E4F}" type="slidenum">
              <a:rPr lang="sq-AL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849941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0B3FEDA9-5AB3-E845-BEF6-D7E301E35E9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9439275"/>
            <a:ext cx="1550988" cy="23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2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400" dirty="0">
                <a:latin typeface="Times New Roman" charset="0"/>
              </a:rPr>
              <a:t> </a:t>
            </a:r>
            <a:r>
              <a:rPr lang="en-US" sz="1300" b="1" dirty="0" smtClean="0">
                <a:solidFill>
                  <a:srgbClr val="D07C00"/>
                </a:solidFill>
                <a:latin typeface="Times New Roman" charset="0"/>
              </a:rPr>
              <a:t>www.ero-ks.org</a:t>
            </a:r>
            <a:endParaRPr lang="en-US" sz="1300" b="1" dirty="0">
              <a:solidFill>
                <a:srgbClr val="D07C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72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FF9933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5D97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8DBB1-C401-2A4F-A3DB-F7DB83C1E5C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5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21706-1671-7748-ACA9-D861B21737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3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58FFE-C5A8-1644-8576-F9E34153B2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 bwMode="auto">
          <a:xfrm>
            <a:off x="8229600" y="6172200"/>
            <a:ext cx="549275" cy="549275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45" y="228600"/>
            <a:ext cx="8229600" cy="731520"/>
          </a:xfrm>
        </p:spPr>
        <p:txBody>
          <a:bodyPr/>
          <a:lstStyle>
            <a:lvl1pPr algn="l">
              <a:defRPr>
                <a:solidFill>
                  <a:srgbClr val="005D97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341"/>
            <a:ext cx="8229600" cy="4572000"/>
          </a:xfrm>
          <a:prstGeom prst="rect">
            <a:avLst/>
          </a:prstGeom>
        </p:spPr>
        <p:txBody>
          <a:bodyPr/>
          <a:lstStyle>
            <a:lvl1pPr>
              <a:buClr>
                <a:srgbClr val="FF9933"/>
              </a:buClr>
              <a:buSzPct val="90000"/>
              <a:buFont typeface="Wingdings" pitchFamily="2" charset="2"/>
              <a:buChar char="l"/>
              <a:defRPr sz="2800" b="0">
                <a:solidFill>
                  <a:srgbClr val="005D97"/>
                </a:solidFill>
                <a:effectLst/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FF9933"/>
              </a:buClr>
              <a:buSzPct val="90000"/>
              <a:buFont typeface="Courier New" pitchFamily="49" charset="0"/>
              <a:buChar char="o"/>
              <a:defRPr sz="2400" b="0">
                <a:solidFill>
                  <a:srgbClr val="005D97"/>
                </a:solidFill>
                <a:effectLst/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005D97"/>
              </a:buClr>
              <a:buSzPct val="90000"/>
              <a:buFont typeface="Calibri" pitchFamily="34" charset="0"/>
              <a:buChar char="‒"/>
              <a:defRPr sz="1800" b="0">
                <a:solidFill>
                  <a:srgbClr val="005D97"/>
                </a:solidFill>
                <a:effectLst/>
                <a:latin typeface="Calibri" pitchFamily="34" charset="0"/>
                <a:cs typeface="Calibri" pitchFamily="34" charset="0"/>
              </a:defRPr>
            </a:lvl3pPr>
            <a:lvl4pPr>
              <a:defRPr b="0">
                <a:solidFill>
                  <a:srgbClr val="005D97"/>
                </a:solidFill>
                <a:effectLst/>
                <a:latin typeface="Calibri" pitchFamily="34" charset="0"/>
                <a:cs typeface="Calibri" pitchFamily="34" charset="0"/>
              </a:defRPr>
            </a:lvl4pPr>
            <a:lvl5pPr>
              <a:defRPr b="0">
                <a:solidFill>
                  <a:srgbClr val="005D97"/>
                </a:solidFill>
                <a:effectLst/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8976B4-E920-5B48-A875-70528FBEB5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1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6DC28-6DDA-FC4D-BE51-0044AF7E2F1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4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22DB3-C13D-F64E-A38A-D93DA7B414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3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4FAFD-8B7D-0847-B3CC-5D1CA7D8646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3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0938B-3FF5-E34F-9676-1E2266D909E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8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C5B72-0289-3E4A-856B-4D691D1BA99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0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09B43-0CE0-C941-93CD-62AC226C3E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3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7441D-1560-A645-991D-83C1B5FD75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5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6F9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8229600" y="6172200"/>
            <a:ext cx="549275" cy="549275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17220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b="1" i="1">
                <a:solidFill>
                  <a:srgbClr val="005D97"/>
                </a:solidFill>
                <a:cs typeface="Calibri" charset="0"/>
              </a:defRPr>
            </a:lvl1pPr>
          </a:lstStyle>
          <a:p>
            <a:fld id="{1FC0F51C-FA29-0D49-A7B5-7C04DBC60BB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9" name="Picture 5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334000"/>
            <a:ext cx="9128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3743325" y="6537325"/>
            <a:ext cx="164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www.ero-ks.org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5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D97"/>
          </a:solidFill>
          <a:latin typeface="Calibri" pitchFamily="34" charset="0"/>
          <a:ea typeface="ＭＳ Ｐゴシック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D97"/>
          </a:solidFill>
          <a:latin typeface="Calibri" pitchFamily="34" charset="0"/>
          <a:ea typeface="ＭＳ Ｐゴシック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D97"/>
          </a:solidFill>
          <a:latin typeface="Calibri" pitchFamily="34" charset="0"/>
          <a:ea typeface="ＭＳ Ｐゴシック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D97"/>
          </a:solidFill>
          <a:latin typeface="Calibri" pitchFamily="34" charset="0"/>
          <a:ea typeface="ＭＳ Ｐゴシック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D97"/>
          </a:solidFill>
          <a:latin typeface="Calibri" pitchFamily="34" charset="0"/>
          <a:ea typeface="ＭＳ Ｐゴシック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28A8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28A8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28A8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28A8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D2D42"/>
        </a:buClr>
        <a:buSzPct val="75000"/>
        <a:buFont typeface="Wingdings" charset="0"/>
        <a:buChar char="Q"/>
        <a:defRPr sz="3200" b="1">
          <a:solidFill>
            <a:srgbClr val="0028A8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-ks.org" TargetMode="External"/><Relationship Id="rId2" Type="http://schemas.openxmlformats.org/officeDocument/2006/relationships/hyperlink" Target="mailto:krenar.bujupi@ero-k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o-ks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639763" y="1782763"/>
            <a:ext cx="7837487" cy="2471737"/>
          </a:xfrm>
        </p:spPr>
        <p:txBody>
          <a:bodyPr/>
          <a:lstStyle/>
          <a:p>
            <a:r>
              <a:rPr lang="en-US" dirty="0"/>
              <a:t>Licensing and Permitting Requirements for Renewable Energy </a:t>
            </a:r>
            <a:endParaRPr lang="en-GB" dirty="0">
              <a:latin typeface="Calibri" charset="0"/>
              <a:cs typeface="Calibri" charset="0"/>
            </a:endParaRPr>
          </a:p>
        </p:txBody>
      </p:sp>
      <p:sp>
        <p:nvSpPr>
          <p:cNvPr id="3075" name="Subtitle 7"/>
          <p:cNvSpPr>
            <a:spLocks noGrp="1"/>
          </p:cNvSpPr>
          <p:nvPr>
            <p:ph type="subTitle" idx="1"/>
          </p:nvPr>
        </p:nvSpPr>
        <p:spPr bwMode="auto">
          <a:xfrm>
            <a:off x="1349375" y="4441825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z="2000" b="0" dirty="0">
              <a:latin typeface="Calibri" charset="0"/>
              <a:cs typeface="Calibri" charset="0"/>
            </a:endParaRPr>
          </a:p>
          <a:p>
            <a:pPr>
              <a:spcBef>
                <a:spcPct val="0"/>
              </a:spcBef>
            </a:pPr>
            <a:endParaRPr lang="en-GB" sz="2000" b="0" dirty="0">
              <a:latin typeface="Calibri" charset="0"/>
              <a:cs typeface="Calibri" charset="0"/>
            </a:endParaRPr>
          </a:p>
          <a:p>
            <a:r>
              <a:rPr lang="en-GB" sz="2000" b="0" dirty="0" smtClean="0">
                <a:latin typeface="Calibri" charset="0"/>
                <a:cs typeface="Calibri" charset="0"/>
              </a:rPr>
              <a:t>Krenar Bujupi</a:t>
            </a:r>
          </a:p>
          <a:p>
            <a:r>
              <a:rPr lang="en-GB" sz="2000" b="0" dirty="0" smtClean="0">
                <a:latin typeface="Calibri" charset="0"/>
                <a:cs typeface="Calibri" charset="0"/>
              </a:rPr>
              <a:t>Board Member</a:t>
            </a:r>
            <a:endParaRPr lang="en-GB" sz="2000" b="0" dirty="0">
              <a:latin typeface="Calibri" charset="0"/>
              <a:cs typeface="Calibri" charset="0"/>
            </a:endParaRPr>
          </a:p>
          <a:p>
            <a:r>
              <a:rPr lang="en-GB" sz="2000" b="0" dirty="0" smtClean="0">
                <a:latin typeface="Calibri" charset="0"/>
                <a:cs typeface="Calibri" charset="0"/>
              </a:rPr>
              <a:t>14 </a:t>
            </a:r>
            <a:r>
              <a:rPr lang="en-GB" sz="2000" b="0" dirty="0" smtClean="0">
                <a:latin typeface="Calibri" charset="0"/>
                <a:cs typeface="Calibri" charset="0"/>
              </a:rPr>
              <a:t>May </a:t>
            </a:r>
            <a:r>
              <a:rPr lang="en-GB" sz="2000" b="0" dirty="0">
                <a:latin typeface="Calibri" charset="0"/>
                <a:cs typeface="Calibri" charset="0"/>
              </a:rPr>
              <a:t>2013</a:t>
            </a:r>
          </a:p>
          <a:p>
            <a:endParaRPr lang="en-GB" b="0" dirty="0">
              <a:latin typeface="Calibri" charset="0"/>
              <a:cs typeface="Calibri" charset="0"/>
            </a:endParaRPr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2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59E295-0EFF-354E-ACBB-4AB119412128}" type="slidenum">
              <a:rPr lang="en-US">
                <a:solidFill>
                  <a:srgbClr val="005D97"/>
                </a:solidFill>
              </a:rPr>
              <a:pPr eaLnBrk="1" hangingPunct="1"/>
              <a:t>1</a:t>
            </a:fld>
            <a:endParaRPr lang="en-US" dirty="0">
              <a:solidFill>
                <a:srgbClr val="005D97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64" y="320075"/>
            <a:ext cx="4297633" cy="955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overview of 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75"/>
            <a:ext cx="8229600" cy="4572000"/>
          </a:xfrm>
        </p:spPr>
        <p:txBody>
          <a:bodyPr/>
          <a:lstStyle/>
          <a:p>
            <a:r>
              <a:rPr lang="en-US" dirty="0" smtClean="0"/>
              <a:t>Complete and updated register of applications is available to public on our web page </a:t>
            </a:r>
          </a:p>
          <a:p>
            <a:pPr lvl="1"/>
            <a:r>
              <a:rPr lang="en-US" dirty="0" smtClean="0"/>
              <a:t>3 Authorizations issued</a:t>
            </a:r>
          </a:p>
          <a:p>
            <a:pPr lvl="2"/>
            <a:r>
              <a:rPr lang="en-US" dirty="0" smtClean="0"/>
              <a:t>Installed capacity of approx. 26 MW</a:t>
            </a:r>
          </a:p>
          <a:p>
            <a:pPr lvl="2"/>
            <a:r>
              <a:rPr lang="en-US" dirty="0" smtClean="0"/>
              <a:t>1 HPP 	– approx.   23.1 	MW </a:t>
            </a:r>
          </a:p>
          <a:p>
            <a:pPr lvl="2"/>
            <a:r>
              <a:rPr lang="en-US" dirty="0" smtClean="0"/>
              <a:t>2 Wind – approx.    2.25 	MW</a:t>
            </a:r>
          </a:p>
          <a:p>
            <a:pPr lvl="1"/>
            <a:r>
              <a:rPr lang="en-US" dirty="0" smtClean="0"/>
              <a:t>19 Applications in the Authorization process </a:t>
            </a:r>
          </a:p>
          <a:p>
            <a:pPr lvl="2"/>
            <a:r>
              <a:rPr lang="en-US" dirty="0" smtClean="0"/>
              <a:t>Planned installed capacity of approx. 251.7 MW</a:t>
            </a:r>
          </a:p>
          <a:p>
            <a:pPr lvl="2"/>
            <a:r>
              <a:rPr lang="en-US" dirty="0" smtClean="0"/>
              <a:t>16 HPP – approx. 170.7 	MW</a:t>
            </a:r>
          </a:p>
          <a:p>
            <a:pPr lvl="2"/>
            <a:r>
              <a:rPr lang="en-US" dirty="0" smtClean="0"/>
              <a:t>3 Wind – approx.   81 	MW</a:t>
            </a:r>
            <a:endParaRPr lang="en-US" dirty="0"/>
          </a:p>
          <a:p>
            <a:pPr lvl="1"/>
            <a:r>
              <a:rPr lang="en-US" dirty="0" smtClean="0"/>
              <a:t>8 Preliminary </a:t>
            </a:r>
            <a:r>
              <a:rPr lang="en-US" dirty="0"/>
              <a:t>Authorizations issued </a:t>
            </a:r>
          </a:p>
          <a:p>
            <a:pPr lvl="2"/>
            <a:r>
              <a:rPr lang="en-US" dirty="0" smtClean="0"/>
              <a:t>Planned installed capacity of approx. 138.28 MW</a:t>
            </a:r>
          </a:p>
          <a:p>
            <a:pPr lvl="2"/>
            <a:r>
              <a:rPr lang="en-US" dirty="0" smtClean="0"/>
              <a:t>7 HPP 	– approx.  108.28 	MW</a:t>
            </a:r>
          </a:p>
          <a:p>
            <a:pPr lvl="2"/>
            <a:r>
              <a:rPr lang="en-US" dirty="0" smtClean="0"/>
              <a:t>1 Wind – approx.    30 	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1691659"/>
            <a:ext cx="8229600" cy="731520"/>
          </a:xfrm>
        </p:spPr>
        <p:txBody>
          <a:bodyPr/>
          <a:lstStyle/>
          <a:p>
            <a:pPr algn="ctr"/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2880365"/>
            <a:ext cx="8320994" cy="31089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Krenar Bujupi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ERO Board Member </a:t>
            </a:r>
          </a:p>
          <a:p>
            <a:pPr marL="0" indent="0" algn="ctr">
              <a:buNone/>
            </a:pPr>
            <a:r>
              <a:rPr lang="en-US" dirty="0" smtClean="0"/>
              <a:t>Rr</a:t>
            </a:r>
            <a:r>
              <a:rPr lang="en-US" dirty="0"/>
              <a:t>. Dervish Rozhaja Nr. 12 </a:t>
            </a:r>
            <a:r>
              <a:rPr lang="en-US" dirty="0" smtClean="0"/>
              <a:t>Prishtinë, Kosovë </a:t>
            </a:r>
            <a:r>
              <a:rPr lang="en-US" dirty="0"/>
              <a:t>10000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T) + 381 (38) 247  615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k</a:t>
            </a:r>
            <a:r>
              <a:rPr lang="en-US" dirty="0" smtClean="0">
                <a:hlinkClick r:id="rId2"/>
              </a:rPr>
              <a:t>renar.bujupi@ero-ks.org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pl-PL" sz="4000" dirty="0">
                <a:hlinkClick r:id="rId3"/>
              </a:rPr>
              <a:t>www.ero-</a:t>
            </a:r>
            <a:r>
              <a:rPr lang="pl-PL" sz="4000" dirty="0" smtClean="0">
                <a:hlinkClick r:id="rId3"/>
              </a:rPr>
              <a:t>ks.org</a:t>
            </a:r>
            <a:endParaRPr lang="pl-PL" sz="40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charset="0"/>
                <a:cs typeface="Calibri" charset="0"/>
              </a:rPr>
              <a:t>Overview </a:t>
            </a:r>
            <a:endParaRPr lang="en-GB" dirty="0">
              <a:latin typeface="Calibri" charset="0"/>
              <a:cs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12775" y="1311275"/>
            <a:ext cx="7800975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Char char="l"/>
            </a:pPr>
            <a:r>
              <a:rPr lang="en-US" sz="2400" dirty="0" smtClean="0">
                <a:latin typeface="Calibri" charset="0"/>
                <a:cs typeface="Calibri" charset="0"/>
              </a:rPr>
              <a:t>Institutional Responsibilities for RES targets and feed-in </a:t>
            </a:r>
          </a:p>
          <a:p>
            <a:pPr>
              <a:buFont typeface="Wingdings" charset="0"/>
              <a:buChar char="l"/>
            </a:pPr>
            <a:r>
              <a:rPr lang="en-US" sz="2400" dirty="0" smtClean="0">
                <a:latin typeface="Calibri" charset="0"/>
                <a:cs typeface="Calibri" charset="0"/>
              </a:rPr>
              <a:t>GoK - Renewable Energy Targets – MED Admin. Instr. 01/2013</a:t>
            </a:r>
          </a:p>
          <a:p>
            <a:pPr>
              <a:buFont typeface="Wingdings" charset="0"/>
              <a:buChar char="l"/>
            </a:pPr>
            <a:r>
              <a:rPr lang="en-US" sz="2400" dirty="0" smtClean="0">
                <a:latin typeface="Calibri" charset="0"/>
                <a:cs typeface="Calibri" charset="0"/>
              </a:rPr>
              <a:t>ERO – Feed – in Tariffs for RES – ERO Decision V_359_2011</a:t>
            </a:r>
          </a:p>
          <a:p>
            <a:pPr>
              <a:buFont typeface="Wingdings" charset="0"/>
              <a:buChar char="l"/>
            </a:pPr>
            <a:r>
              <a:rPr lang="en-US" sz="2400" dirty="0" smtClean="0">
                <a:latin typeface="Calibri" charset="0"/>
                <a:cs typeface="Calibri" charset="0"/>
              </a:rPr>
              <a:t>Rule on Authorization Procedure for construction of new Generation Capacities </a:t>
            </a:r>
          </a:p>
          <a:p>
            <a:pPr>
              <a:buFont typeface="Wingdings" charset="0"/>
              <a:buChar char="l"/>
            </a:pPr>
            <a:r>
              <a:rPr lang="en-US" sz="2400" dirty="0" smtClean="0">
                <a:latin typeface="Calibri" charset="0"/>
                <a:cs typeface="Calibri" charset="0"/>
              </a:rPr>
              <a:t>ERO’s Authorization Process </a:t>
            </a:r>
          </a:p>
          <a:p>
            <a:pPr>
              <a:buFont typeface="Wingdings" charset="0"/>
              <a:buChar char="l"/>
            </a:pPr>
            <a:r>
              <a:rPr lang="en-US" sz="2400" dirty="0" smtClean="0">
                <a:latin typeface="Calibri" charset="0"/>
                <a:cs typeface="Calibri" charset="0"/>
              </a:rPr>
              <a:t>Current overview on applications for construction of RES </a:t>
            </a:r>
          </a:p>
          <a:p>
            <a:pPr>
              <a:buFont typeface="Wingdings" charset="0"/>
              <a:buChar char="l"/>
            </a:pPr>
            <a:endParaRPr lang="en-US" sz="2400" dirty="0">
              <a:latin typeface="Calibri" charset="0"/>
              <a:cs typeface="Calibri" charset="0"/>
            </a:endParaRPr>
          </a:p>
          <a:p>
            <a:pPr>
              <a:buFont typeface="Wingdings" charset="0"/>
              <a:buChar char="l"/>
            </a:pPr>
            <a:endParaRPr lang="en-US" sz="2400" dirty="0">
              <a:latin typeface="Calibri" charset="0"/>
              <a:cs typeface="Calibri" charset="0"/>
            </a:endParaRPr>
          </a:p>
          <a:p>
            <a:pPr>
              <a:buFont typeface="Wingdings" charset="0"/>
              <a:buChar char="l"/>
            </a:pPr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2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2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450F60-5B3F-7145-93D8-A3D574E49493}" type="slidenum">
              <a:rPr lang="en-US">
                <a:solidFill>
                  <a:srgbClr val="005D97"/>
                </a:solidFill>
              </a:rPr>
              <a:pPr eaLnBrk="1" hangingPunct="1"/>
              <a:t>2</a:t>
            </a:fld>
            <a:endParaRPr lang="en-US" dirty="0">
              <a:solidFill>
                <a:srgbClr val="005D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Responsibilities for 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on Energy Article 13/1 determines:</a:t>
            </a:r>
          </a:p>
          <a:p>
            <a:pPr lvl="1"/>
            <a:r>
              <a:rPr lang="en-US" dirty="0"/>
              <a:t>that The Ministry shall establish annual and long-term </a:t>
            </a:r>
            <a:r>
              <a:rPr lang="en-US" dirty="0" smtClean="0"/>
              <a:t>renewable </a:t>
            </a:r>
            <a:r>
              <a:rPr lang="en-US" dirty="0"/>
              <a:t>energy targets for the consumption </a:t>
            </a:r>
            <a:r>
              <a:rPr lang="en-US" dirty="0" smtClean="0"/>
              <a:t>of electricity </a:t>
            </a:r>
            <a:r>
              <a:rPr lang="en-US" dirty="0"/>
              <a:t>or heat generated from renewable </a:t>
            </a:r>
            <a:r>
              <a:rPr lang="en-US" dirty="0" smtClean="0"/>
              <a:t>energy </a:t>
            </a:r>
            <a:r>
              <a:rPr lang="en-US" dirty="0"/>
              <a:t>sources or </a:t>
            </a:r>
            <a:r>
              <a:rPr lang="en-US" dirty="0" smtClean="0"/>
              <a:t>cogeneration</a:t>
            </a:r>
          </a:p>
          <a:p>
            <a:r>
              <a:rPr lang="en-US" dirty="0" smtClean="0"/>
              <a:t>Law on Electricity, Article 9/6 determines:</a:t>
            </a:r>
          </a:p>
          <a:p>
            <a:pPr lvl="1"/>
            <a:r>
              <a:rPr lang="en-US" dirty="0"/>
              <a:t>that The Energy Regulatory Office shall set up a </a:t>
            </a:r>
            <a:r>
              <a:rPr lang="en-US" dirty="0" smtClean="0"/>
              <a:t>methodology </a:t>
            </a:r>
            <a:r>
              <a:rPr lang="en-US" dirty="0"/>
              <a:t>for establishing regulated tariffs </a:t>
            </a:r>
            <a:r>
              <a:rPr lang="en-US" dirty="0" smtClean="0"/>
              <a:t>payable </a:t>
            </a:r>
            <a:r>
              <a:rPr lang="en-US" dirty="0"/>
              <a:t>by the public supplier for electricity from </a:t>
            </a:r>
            <a:r>
              <a:rPr lang="en-US" dirty="0" smtClean="0"/>
              <a:t>renewable </a:t>
            </a:r>
            <a:r>
              <a:rPr lang="en-US" dirty="0"/>
              <a:t>energy sources, as provided in the </a:t>
            </a:r>
            <a:r>
              <a:rPr lang="en-US" dirty="0" smtClean="0"/>
              <a:t>Law on </a:t>
            </a:r>
            <a:r>
              <a:rPr lang="en-US" dirty="0"/>
              <a:t>the Energy Regulatory Office...”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Renewable </a:t>
            </a:r>
            <a:r>
              <a:rPr lang="hu-HU" dirty="0"/>
              <a:t>Energy Targets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82174"/>
              </p:ext>
            </p:extLst>
          </p:nvPr>
        </p:nvGraphicFramePr>
        <p:xfrm>
          <a:off x="1005879" y="2084329"/>
          <a:ext cx="7589439" cy="390496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014074"/>
                <a:gridCol w="583108"/>
                <a:gridCol w="768238"/>
                <a:gridCol w="845062"/>
                <a:gridCol w="768238"/>
                <a:gridCol w="845062"/>
                <a:gridCol w="845062"/>
                <a:gridCol w="921885"/>
                <a:gridCol w="998710"/>
              </a:tblGrid>
              <a:tr h="575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RES</a:t>
                      </a:r>
                      <a:r>
                        <a:rPr lang="en-US" sz="1600" b="1" baseline="0" dirty="0" smtClean="0"/>
                        <a:t> (MW)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2015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2016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2017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2018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2019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2020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501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5D97"/>
                          </a:solidFill>
                        </a:rPr>
                        <a:t>HPP</a:t>
                      </a:r>
                      <a:r>
                        <a:rPr lang="en-US" sz="1600" b="0" baseline="0" dirty="0" smtClean="0">
                          <a:solidFill>
                            <a:srgbClr val="005D97"/>
                          </a:solidFill>
                        </a:rPr>
                        <a:t> </a:t>
                      </a:r>
                      <a:endParaRPr lang="en-US" sz="1600" b="0" dirty="0">
                        <a:solidFill>
                          <a:srgbClr val="005D97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60.00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140.00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150.00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160.00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180.00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200.00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240.00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  <a:tr h="4469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5D97"/>
                          </a:solidFill>
                        </a:rPr>
                        <a:t>Wind</a:t>
                      </a:r>
                      <a:endParaRPr lang="en-US" sz="1600" b="0" dirty="0">
                        <a:solidFill>
                          <a:srgbClr val="005D97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1.35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31.35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70.00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90.00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110.00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130.00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140.00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150.00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  <a:tr h="33327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5D97"/>
                          </a:solidFill>
                        </a:rPr>
                        <a:t>Photovol</a:t>
                      </a:r>
                      <a:endParaRPr lang="en-US" sz="1600" b="0" dirty="0">
                        <a:solidFill>
                          <a:srgbClr val="005D97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5D97"/>
                          </a:solidFill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3.00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4.00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6.00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7.00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8.00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9.00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  <a:tr h="57565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5D97"/>
                          </a:solidFill>
                        </a:rPr>
                        <a:t>Biomas solid</a:t>
                      </a:r>
                      <a:endParaRPr lang="en-US" sz="1600" b="0" dirty="0">
                        <a:solidFill>
                          <a:srgbClr val="005D97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5D97"/>
                          </a:solidFill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2.00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4.00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6.00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8.00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10.00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12.00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14.00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  <a:tr h="57565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5D97"/>
                          </a:solidFill>
                        </a:rPr>
                        <a:t>HPP existing</a:t>
                      </a:r>
                      <a:endParaRPr lang="en-US" sz="1600" b="0" dirty="0">
                        <a:solidFill>
                          <a:srgbClr val="005D97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solidFill>
                            <a:srgbClr val="005D97"/>
                          </a:solidFill>
                        </a:rPr>
                        <a:t>46.21</a:t>
                      </a:r>
                      <a:endParaRPr lang="en-US" sz="1400" b="0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  <a:tr h="4561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5D97"/>
                          </a:solidFill>
                        </a:rPr>
                        <a:t>HPP Zhur</a:t>
                      </a:r>
                      <a:endParaRPr lang="en-US" sz="1600" b="0" dirty="0">
                        <a:solidFill>
                          <a:srgbClr val="005D97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305.00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305.00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305.00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305.00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  <a:tr h="575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5D97"/>
                          </a:solidFill>
                        </a:rPr>
                        <a:t>T</a:t>
                      </a:r>
                      <a:r>
                        <a:rPr lang="en-US" sz="1600" b="1" kern="1200" dirty="0" smtClean="0">
                          <a:solidFill>
                            <a:srgbClr val="005D97"/>
                          </a:solidFill>
                        </a:rPr>
                        <a:t>otal (MW)</a:t>
                      </a:r>
                      <a:endParaRPr lang="en-US" sz="1600" b="1" kern="1200" dirty="0" smtClean="0">
                        <a:solidFill>
                          <a:srgbClr val="005D97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47.56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142.56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264.21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298.21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636.21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679.21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712.21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005D97"/>
                          </a:solidFill>
                        </a:rPr>
                        <a:t>765.21</a:t>
                      </a:r>
                      <a:endParaRPr lang="en-US" sz="1400" b="1" i="0" u="none" strike="noStrike" dirty="0">
                        <a:solidFill>
                          <a:srgbClr val="005D97"/>
                        </a:solidFill>
                        <a:latin typeface="Corbe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45" y="1508781"/>
            <a:ext cx="8229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FF9933"/>
              </a:buClr>
              <a:buSzPct val="90000"/>
              <a:buFont typeface="Wingdings" charset="0"/>
              <a:buChar char="l"/>
            </a:pPr>
            <a:r>
              <a:rPr lang="en-US" sz="2800" kern="0" dirty="0">
                <a:solidFill>
                  <a:srgbClr val="005D97"/>
                </a:solidFill>
                <a:cs typeface="Calibri" charset="0"/>
              </a:rPr>
              <a:t>MED </a:t>
            </a:r>
            <a:r>
              <a:rPr lang="en-US" sz="2800" kern="0" dirty="0" smtClean="0">
                <a:solidFill>
                  <a:srgbClr val="005D97"/>
                </a:solidFill>
                <a:cs typeface="Calibri" charset="0"/>
              </a:rPr>
              <a:t>Administrative Instruction </a:t>
            </a:r>
            <a:r>
              <a:rPr lang="en-US" sz="2800" kern="0" dirty="0">
                <a:solidFill>
                  <a:srgbClr val="005D97"/>
                </a:solidFill>
                <a:cs typeface="Calibri" charset="0"/>
              </a:rPr>
              <a:t>01/2013</a:t>
            </a:r>
          </a:p>
        </p:txBody>
      </p:sp>
    </p:spTree>
    <p:extLst>
      <p:ext uri="{BB962C8B-B14F-4D97-AF65-F5344CB8AC3E}">
        <p14:creationId xmlns:p14="http://schemas.microsoft.com/office/powerpoint/2010/main" val="1112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Feed-in Tariffs for 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ERO’s Board </a:t>
            </a:r>
            <a:r>
              <a:rPr lang="da-DK" dirty="0"/>
              <a:t>Decision </a:t>
            </a:r>
            <a:r>
              <a:rPr lang="da-DK" dirty="0" smtClean="0"/>
              <a:t>V_359_2011 </a:t>
            </a:r>
          </a:p>
          <a:p>
            <a:endParaRPr lang="da-DK" dirty="0" smtClean="0"/>
          </a:p>
          <a:p>
            <a:pPr lvl="1"/>
            <a:r>
              <a:rPr lang="en-US" dirty="0" smtClean="0"/>
              <a:t>Renewable </a:t>
            </a:r>
            <a:r>
              <a:rPr lang="en-US" dirty="0"/>
              <a:t>Energy Sources: 	(€/MWh) 	</a:t>
            </a:r>
          </a:p>
          <a:p>
            <a:pPr lvl="1"/>
            <a:r>
              <a:rPr lang="en-US" dirty="0"/>
              <a:t>HPP (&lt;10MW) 			63.3 	</a:t>
            </a:r>
          </a:p>
          <a:p>
            <a:pPr lvl="1"/>
            <a:r>
              <a:rPr lang="en-US" dirty="0"/>
              <a:t>Wind 				85.0 	</a:t>
            </a:r>
          </a:p>
          <a:p>
            <a:pPr lvl="1"/>
            <a:r>
              <a:rPr lang="en-US" dirty="0"/>
              <a:t>Biogas and Biomass 		71.3 </a:t>
            </a:r>
          </a:p>
          <a:p>
            <a:pPr lvl="1"/>
            <a:r>
              <a:rPr lang="en-US" dirty="0"/>
              <a:t>Photovoltaic			Methodology in the process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on Authorization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Law on the Energy Regulator (Article 38) says “the construction of new generating </a:t>
            </a:r>
            <a:r>
              <a:rPr lang="en-US" dirty="0" smtClean="0"/>
              <a:t>capacity…shall </a:t>
            </a:r>
            <a:r>
              <a:rPr lang="en-US" dirty="0"/>
              <a:t>be undertaken in line with authorization procedures”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line with EU </a:t>
            </a:r>
            <a:r>
              <a:rPr lang="en-US" dirty="0"/>
              <a:t>Directive 2003/54 </a:t>
            </a:r>
            <a:r>
              <a:rPr lang="en-US" dirty="0" smtClean="0"/>
              <a:t>on authorizing </a:t>
            </a:r>
            <a:r>
              <a:rPr lang="en-US" dirty="0"/>
              <a:t>new generating capacity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Rule on </a:t>
            </a:r>
            <a:r>
              <a:rPr lang="en-US" dirty="0" smtClean="0"/>
              <a:t>authorization procedure </a:t>
            </a:r>
            <a:r>
              <a:rPr lang="en-US" dirty="0"/>
              <a:t>for </a:t>
            </a:r>
            <a:r>
              <a:rPr lang="en-US" dirty="0" smtClean="0"/>
              <a:t>construction </a:t>
            </a:r>
            <a:r>
              <a:rPr lang="en-US" dirty="0"/>
              <a:t>of new generation </a:t>
            </a:r>
            <a:r>
              <a:rPr lang="en-US" dirty="0" smtClean="0"/>
              <a:t>capacities is available on our web page: </a:t>
            </a:r>
            <a:r>
              <a:rPr lang="en-US" dirty="0" smtClean="0">
                <a:hlinkClick r:id="rId2"/>
              </a:rPr>
              <a:t>www.ero-ks.org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44" y="228600"/>
            <a:ext cx="8503827" cy="731520"/>
          </a:xfrm>
        </p:spPr>
        <p:txBody>
          <a:bodyPr>
            <a:noAutofit/>
          </a:bodyPr>
          <a:lstStyle/>
          <a:p>
            <a:r>
              <a:rPr lang="en-US" dirty="0">
                <a:latin typeface="Calibri" charset="0"/>
                <a:cs typeface="Calibri" charset="0"/>
              </a:rPr>
              <a:t>Rule on Authorization </a:t>
            </a:r>
            <a:r>
              <a:rPr lang="en-US" dirty="0" smtClean="0">
                <a:latin typeface="Calibri" charset="0"/>
                <a:cs typeface="Calibri" charset="0"/>
              </a:rPr>
              <a:t>Procedure – A.3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500" r="-2500"/>
          <a:stretch>
            <a:fillRect/>
          </a:stretch>
        </p:blipFill>
        <p:spPr>
          <a:xfrm>
            <a:off x="1280196" y="1352882"/>
            <a:ext cx="6675047" cy="427065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44" y="228600"/>
            <a:ext cx="8503827" cy="7315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cs typeface="Calibri" charset="0"/>
              </a:rPr>
              <a:t>Rule on Authorization </a:t>
            </a:r>
            <a:r>
              <a:rPr lang="en-US" dirty="0" smtClean="0">
                <a:latin typeface="Calibri" charset="0"/>
                <a:cs typeface="Calibri" charset="0"/>
              </a:rPr>
              <a:t>Procedure – A.3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6618" r="-16618"/>
          <a:stretch>
            <a:fillRect/>
          </a:stretch>
        </p:blipFill>
        <p:spPr>
          <a:xfrm>
            <a:off x="365806" y="1417341"/>
            <a:ext cx="8503827" cy="46735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ERO’s Authorization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61" b="-18661"/>
          <a:stretch>
            <a:fillRect/>
          </a:stretch>
        </p:blipFill>
        <p:spPr bwMode="auto">
          <a:xfrm>
            <a:off x="457245" y="868708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976B4-E920-5B48-A875-70528FBEB5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30137</TotalTime>
  <Words>391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Azure</vt:lpstr>
      <vt:lpstr>Licensing and Permitting Requirements for Renewable Energy </vt:lpstr>
      <vt:lpstr>Overview </vt:lpstr>
      <vt:lpstr>Institutional Responsibilities for RES</vt:lpstr>
      <vt:lpstr>Renewable Energy Targets </vt:lpstr>
      <vt:lpstr>Feed-in Tariffs for RES</vt:lpstr>
      <vt:lpstr>Rule on Authorization Procedure </vt:lpstr>
      <vt:lpstr>Rule on Authorization Procedure – A.3</vt:lpstr>
      <vt:lpstr>Rule on Authorization Procedure – A.3 </vt:lpstr>
      <vt:lpstr>ERO’s Authorization Process</vt:lpstr>
      <vt:lpstr>Current overview of Applications </vt:lpstr>
      <vt:lpstr>Thank YOU </vt:lpstr>
    </vt:vector>
  </TitlesOfParts>
  <Company>cru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Tariffs - Fourth Electricity Tariff Review</dc:title>
  <dc:creator>Ardian Berisha</dc:creator>
  <cp:lastModifiedBy>swiss notebook</cp:lastModifiedBy>
  <cp:revision>1624</cp:revision>
  <cp:lastPrinted>1601-01-01T00:00:00Z</cp:lastPrinted>
  <dcterms:created xsi:type="dcterms:W3CDTF">2013-02-08T10:04:54Z</dcterms:created>
  <dcterms:modified xsi:type="dcterms:W3CDTF">2013-05-14T11:34:55Z</dcterms:modified>
</cp:coreProperties>
</file>