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374" r:id="rId3"/>
    <p:sldId id="345" r:id="rId4"/>
    <p:sldId id="352" r:id="rId5"/>
    <p:sldId id="353" r:id="rId6"/>
    <p:sldId id="341" r:id="rId7"/>
    <p:sldId id="365" r:id="rId8"/>
    <p:sldId id="367" r:id="rId9"/>
    <p:sldId id="375" r:id="rId10"/>
    <p:sldId id="340" r:id="rId11"/>
    <p:sldId id="342" r:id="rId12"/>
    <p:sldId id="346" r:id="rId13"/>
    <p:sldId id="347" r:id="rId14"/>
    <p:sldId id="368" r:id="rId15"/>
    <p:sldId id="372" r:id="rId16"/>
    <p:sldId id="376" r:id="rId17"/>
    <p:sldId id="356" r:id="rId18"/>
    <p:sldId id="337" r:id="rId19"/>
    <p:sldId id="364" r:id="rId20"/>
    <p:sldId id="361" r:id="rId21"/>
    <p:sldId id="331" r:id="rId22"/>
    <p:sldId id="333" r:id="rId23"/>
  </p:sldIdLst>
  <p:sldSz cx="9144000" cy="6858000" type="screen4x3"/>
  <p:notesSz cx="7010400" cy="9296400"/>
  <p:defaultTextStyle>
    <a:defPPr>
      <a:defRPr lang="en-US"/>
    </a:defPPr>
    <a:lvl1pPr algn="l" rtl="0" fontAlgn="base">
      <a:spcBef>
        <a:spcPct val="0"/>
      </a:spcBef>
      <a:spcAft>
        <a:spcPct val="0"/>
      </a:spcAft>
      <a:defRPr sz="1200" kern="1200">
        <a:solidFill>
          <a:srgbClr val="003366"/>
        </a:solidFill>
        <a:latin typeface="Arial" charset="0"/>
        <a:ea typeface="ＭＳ Ｐゴシック" charset="0"/>
        <a:cs typeface="Arial" charset="0"/>
      </a:defRPr>
    </a:lvl1pPr>
    <a:lvl2pPr marL="457200" algn="l" rtl="0" fontAlgn="base">
      <a:spcBef>
        <a:spcPct val="0"/>
      </a:spcBef>
      <a:spcAft>
        <a:spcPct val="0"/>
      </a:spcAft>
      <a:defRPr sz="1200" kern="1200">
        <a:solidFill>
          <a:srgbClr val="003366"/>
        </a:solidFill>
        <a:latin typeface="Arial" charset="0"/>
        <a:ea typeface="ＭＳ Ｐゴシック" charset="0"/>
        <a:cs typeface="Arial" charset="0"/>
      </a:defRPr>
    </a:lvl2pPr>
    <a:lvl3pPr marL="914400" algn="l" rtl="0" fontAlgn="base">
      <a:spcBef>
        <a:spcPct val="0"/>
      </a:spcBef>
      <a:spcAft>
        <a:spcPct val="0"/>
      </a:spcAft>
      <a:defRPr sz="1200" kern="1200">
        <a:solidFill>
          <a:srgbClr val="003366"/>
        </a:solidFill>
        <a:latin typeface="Arial" charset="0"/>
        <a:ea typeface="ＭＳ Ｐゴシック" charset="0"/>
        <a:cs typeface="Arial" charset="0"/>
      </a:defRPr>
    </a:lvl3pPr>
    <a:lvl4pPr marL="1371600" algn="l" rtl="0" fontAlgn="base">
      <a:spcBef>
        <a:spcPct val="0"/>
      </a:spcBef>
      <a:spcAft>
        <a:spcPct val="0"/>
      </a:spcAft>
      <a:defRPr sz="1200" kern="1200">
        <a:solidFill>
          <a:srgbClr val="003366"/>
        </a:solidFill>
        <a:latin typeface="Arial" charset="0"/>
        <a:ea typeface="ＭＳ Ｐゴシック" charset="0"/>
        <a:cs typeface="Arial" charset="0"/>
      </a:defRPr>
    </a:lvl4pPr>
    <a:lvl5pPr marL="1828800" algn="l" rtl="0" fontAlgn="base">
      <a:spcBef>
        <a:spcPct val="0"/>
      </a:spcBef>
      <a:spcAft>
        <a:spcPct val="0"/>
      </a:spcAft>
      <a:defRPr sz="1200" kern="1200">
        <a:solidFill>
          <a:srgbClr val="003366"/>
        </a:solidFill>
        <a:latin typeface="Arial" charset="0"/>
        <a:ea typeface="ＭＳ Ｐゴシック" charset="0"/>
        <a:cs typeface="Arial" charset="0"/>
      </a:defRPr>
    </a:lvl5pPr>
    <a:lvl6pPr marL="2286000" algn="l" defTabSz="457200" rtl="0" eaLnBrk="1" latinLnBrk="0" hangingPunct="1">
      <a:defRPr sz="1200" kern="1200">
        <a:solidFill>
          <a:srgbClr val="003366"/>
        </a:solidFill>
        <a:latin typeface="Arial" charset="0"/>
        <a:ea typeface="ＭＳ Ｐゴシック" charset="0"/>
        <a:cs typeface="Arial" charset="0"/>
      </a:defRPr>
    </a:lvl6pPr>
    <a:lvl7pPr marL="2743200" algn="l" defTabSz="457200" rtl="0" eaLnBrk="1" latinLnBrk="0" hangingPunct="1">
      <a:defRPr sz="1200" kern="1200">
        <a:solidFill>
          <a:srgbClr val="003366"/>
        </a:solidFill>
        <a:latin typeface="Arial" charset="0"/>
        <a:ea typeface="ＭＳ Ｐゴシック" charset="0"/>
        <a:cs typeface="Arial" charset="0"/>
      </a:defRPr>
    </a:lvl7pPr>
    <a:lvl8pPr marL="3200400" algn="l" defTabSz="457200" rtl="0" eaLnBrk="1" latinLnBrk="0" hangingPunct="1">
      <a:defRPr sz="1200" kern="1200">
        <a:solidFill>
          <a:srgbClr val="003366"/>
        </a:solidFill>
        <a:latin typeface="Arial" charset="0"/>
        <a:ea typeface="ＭＳ Ｐゴシック" charset="0"/>
        <a:cs typeface="Arial" charset="0"/>
      </a:defRPr>
    </a:lvl8pPr>
    <a:lvl9pPr marL="3657600" algn="l" defTabSz="457200" rtl="0" eaLnBrk="1" latinLnBrk="0" hangingPunct="1">
      <a:defRPr sz="1200" kern="1200">
        <a:solidFill>
          <a:srgbClr val="003366"/>
        </a:solidFill>
        <a:latin typeface="Arial" charset="0"/>
        <a:ea typeface="ＭＳ Ｐゴシック" charset="0"/>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una Phillips" initials="K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BB291"/>
    <a:srgbClr val="B8E08C"/>
    <a:srgbClr val="00CC66"/>
    <a:srgbClr val="99FF66"/>
    <a:srgbClr val="006600"/>
    <a:srgbClr val="008000"/>
    <a:srgbClr val="009900"/>
    <a:srgbClr val="E1BDD2"/>
    <a:srgbClr val="FF6600"/>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16" autoAdjust="0"/>
    <p:restoredTop sz="97459" autoAdjust="0"/>
  </p:normalViewPr>
  <p:slideViewPr>
    <p:cSldViewPr>
      <p:cViewPr>
        <p:scale>
          <a:sx n="55" d="100"/>
          <a:sy n="55" d="100"/>
        </p:scale>
        <p:origin x="-1572" y="-438"/>
      </p:cViewPr>
      <p:guideLst>
        <p:guide orient="horz" pos="2160"/>
        <p:guide pos="2880"/>
      </p:guideLst>
    </p:cSldViewPr>
  </p:slideViewPr>
  <p:outlineViewPr>
    <p:cViewPr>
      <p:scale>
        <a:sx n="33" d="100"/>
        <a:sy n="33" d="100"/>
      </p:scale>
      <p:origin x="0" y="165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AK148\Desktop\Kosov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8"/>
  <c:chart>
    <c:autoTitleDeleted val="1"/>
    <c:view3D>
      <c:rotX val="30"/>
      <c:perspective val="30"/>
    </c:view3D>
    <c:plotArea>
      <c:layout/>
      <c:pie3DChart>
        <c:varyColors val="1"/>
        <c:ser>
          <c:idx val="0"/>
          <c:order val="0"/>
          <c:tx>
            <c:strRef>
              <c:f>Feuil2!$C$2</c:f>
              <c:strCache>
                <c:ptCount val="1"/>
                <c:pt idx="0">
                  <c:v>%</c:v>
                </c:pt>
              </c:strCache>
            </c:strRef>
          </c:tx>
          <c:explosion val="25"/>
          <c:dLbls>
            <c:dLbl>
              <c:idx val="0"/>
              <c:layout>
                <c:manualLayout>
                  <c:x val="-6.1041338582677088E-2"/>
                  <c:y val="-0.10617636337124502"/>
                </c:manualLayout>
              </c:layout>
              <c:showPercent val="1"/>
            </c:dLbl>
            <c:dLbl>
              <c:idx val="1"/>
              <c:layout>
                <c:manualLayout>
                  <c:x val="4.260061242344711E-3"/>
                  <c:y val="7.1883202099737508E-3"/>
                </c:manualLayout>
              </c:layout>
              <c:showPercent val="1"/>
            </c:dLbl>
            <c:dLbl>
              <c:idx val="2"/>
              <c:layout>
                <c:manualLayout>
                  <c:x val="2.0326334208224002E-2"/>
                  <c:y val="-9.8863006707494941E-2"/>
                </c:manualLayout>
              </c:layout>
              <c:showPercent val="1"/>
            </c:dLbl>
            <c:dLbl>
              <c:idx val="3"/>
              <c:layout/>
              <c:showPercent val="1"/>
            </c:dLbl>
            <c:dLbl>
              <c:idx val="4"/>
              <c:layout>
                <c:manualLayout>
                  <c:x val="4.4174868766404189E-2"/>
                  <c:y val="-1.1760352872557603E-2"/>
                </c:manualLayout>
              </c:layout>
              <c:showPercent val="1"/>
            </c:dLbl>
            <c:showSerName val="1"/>
            <c:showPercent val="1"/>
          </c:dLbls>
          <c:cat>
            <c:strRef>
              <c:f>Feuil2!$A$3:$A$7</c:f>
              <c:strCache>
                <c:ptCount val="5"/>
                <c:pt idx="0">
                  <c:v>Household</c:v>
                </c:pt>
                <c:pt idx="1">
                  <c:v>Industrial</c:v>
                </c:pt>
                <c:pt idx="2">
                  <c:v>Transport</c:v>
                </c:pt>
                <c:pt idx="3">
                  <c:v>Agricultural</c:v>
                </c:pt>
                <c:pt idx="4">
                  <c:v>Services</c:v>
                </c:pt>
              </c:strCache>
            </c:strRef>
          </c:cat>
          <c:val>
            <c:numRef>
              <c:f>Feuil2!$C$3:$C$7</c:f>
              <c:numCache>
                <c:formatCode>General</c:formatCode>
                <c:ptCount val="5"/>
                <c:pt idx="0">
                  <c:v>38</c:v>
                </c:pt>
                <c:pt idx="1">
                  <c:v>25</c:v>
                </c:pt>
                <c:pt idx="2">
                  <c:v>26</c:v>
                </c:pt>
                <c:pt idx="3">
                  <c:v>2</c:v>
                </c:pt>
                <c:pt idx="4">
                  <c:v>9</c:v>
                </c:pt>
              </c:numCache>
            </c:numRef>
          </c:val>
        </c:ser>
        <c:dLbls/>
      </c:pie3DChart>
    </c:plotArea>
    <c:legend>
      <c:legendPos val="r"/>
      <c:layout>
        <c:manualLayout>
          <c:xMode val="edge"/>
          <c:yMode val="edge"/>
          <c:x val="0.75316854723056503"/>
          <c:y val="0.31743490397033708"/>
          <c:w val="0.21616134967665099"/>
          <c:h val="0.41858595800524906"/>
        </c:manualLayout>
      </c:layout>
    </c:legend>
    <c:plotVisOnly val="1"/>
    <c:dispBlanksAs val="zero"/>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solidFill>
                  <a:schemeClr val="tx1"/>
                </a:solidFill>
                <a:latin typeface="Arial" charset="0"/>
                <a:ea typeface="+mn-ea"/>
                <a:cs typeface="+mn-cs"/>
              </a:defRPr>
            </a:lvl1pPr>
          </a:lstStyle>
          <a:p>
            <a:pPr>
              <a:defRPr/>
            </a:pPr>
            <a:endParaRPr lang="en-US"/>
          </a:p>
        </p:txBody>
      </p:sp>
      <p:sp>
        <p:nvSpPr>
          <p:cNvPr id="665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ea typeface="+mn-ea"/>
                <a:cs typeface="+mn-cs"/>
              </a:defRPr>
            </a:lvl1pPr>
          </a:lstStyle>
          <a:p>
            <a:pPr>
              <a:defRPr/>
            </a:pPr>
            <a:endParaRPr lang="en-US"/>
          </a:p>
        </p:txBody>
      </p:sp>
      <p:sp>
        <p:nvSpPr>
          <p:cNvPr id="665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a:solidFill>
                  <a:schemeClr val="tx1"/>
                </a:solidFill>
                <a:latin typeface="Arial" charset="0"/>
                <a:ea typeface="+mn-ea"/>
                <a:cs typeface="+mn-cs"/>
              </a:defRPr>
            </a:lvl1pPr>
          </a:lstStyle>
          <a:p>
            <a:pPr>
              <a:defRPr/>
            </a:pPr>
            <a:endParaRPr lang="en-US"/>
          </a:p>
        </p:txBody>
      </p:sp>
      <p:sp>
        <p:nvSpPr>
          <p:cNvPr id="665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defRPr>
            </a:lvl1pPr>
          </a:lstStyle>
          <a:p>
            <a:fld id="{82C8DF89-AB80-9C45-AA39-991BC5C8392F}" type="slidenum">
              <a:rPr lang="en-US"/>
              <a:pPr/>
              <a:t>‹#›</a:t>
            </a:fld>
            <a:endParaRPr lang="en-US"/>
          </a:p>
        </p:txBody>
      </p:sp>
    </p:spTree>
    <p:extLst>
      <p:ext uri="{BB962C8B-B14F-4D97-AF65-F5344CB8AC3E}">
        <p14:creationId xmlns:p14="http://schemas.microsoft.com/office/powerpoint/2010/main" xmlns="" val="337892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solidFill>
                  <a:schemeClr val="tx1"/>
                </a:solidFill>
                <a:latin typeface="Arial" charset="0"/>
                <a:ea typeface="+mn-ea"/>
                <a:cs typeface="+mn-cs"/>
              </a:defRPr>
            </a:lvl1pPr>
          </a:lstStyle>
          <a:p>
            <a:pPr>
              <a:defRPr/>
            </a:pPr>
            <a:endParaRPr lang="en-US"/>
          </a:p>
        </p:txBody>
      </p:sp>
      <p:sp>
        <p:nvSpPr>
          <p:cNvPr id="4813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ea typeface="+mn-ea"/>
                <a:cs typeface="+mn-cs"/>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 xmlns:ma14="http://schemas.microsoft.com/office/mac/drawingml/2011/main" val="1"/>
            </a:ext>
          </a:extLst>
        </p:spPr>
      </p:sp>
      <p:sp>
        <p:nvSpPr>
          <p:cNvPr id="4813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a:solidFill>
                  <a:schemeClr val="tx1"/>
                </a:solidFill>
                <a:latin typeface="Arial" charset="0"/>
                <a:ea typeface="+mn-ea"/>
                <a:cs typeface="+mn-cs"/>
              </a:defRPr>
            </a:lvl1pPr>
          </a:lstStyle>
          <a:p>
            <a:pPr>
              <a:defRPr/>
            </a:pPr>
            <a:endParaRPr lang="en-US"/>
          </a:p>
        </p:txBody>
      </p:sp>
      <p:sp>
        <p:nvSpPr>
          <p:cNvPr id="4813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defRPr>
            </a:lvl1pPr>
          </a:lstStyle>
          <a:p>
            <a:fld id="{0299733A-F6CE-B64C-89E4-5197C560A824}" type="slidenum">
              <a:rPr lang="en-US"/>
              <a:pPr/>
              <a:t>‹#›</a:t>
            </a:fld>
            <a:endParaRPr lang="en-US"/>
          </a:p>
        </p:txBody>
      </p:sp>
    </p:spTree>
    <p:extLst>
      <p:ext uri="{BB962C8B-B14F-4D97-AF65-F5344CB8AC3E}">
        <p14:creationId xmlns:p14="http://schemas.microsoft.com/office/powerpoint/2010/main" xmlns="" val="10870749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p>
        </p:txBody>
      </p:sp>
      <p:sp>
        <p:nvSpPr>
          <p:cNvPr id="4" name="Slide Number Placeholder 3"/>
          <p:cNvSpPr>
            <a:spLocks noGrp="1"/>
          </p:cNvSpPr>
          <p:nvPr>
            <p:ph type="sldNum" sz="quarter" idx="5"/>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B12B83F0-75A0-5F4D-8070-6F5B7D0E3221}" type="slidenum">
              <a:rPr lang="en-US">
                <a:solidFill>
                  <a:schemeClr val="tx1"/>
                </a:solidFill>
              </a:rPr>
              <a:pPr eaLnBrk="1" hangingPunct="1"/>
              <a:t>2</a:t>
            </a:fld>
            <a:endParaRPr 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p>
        </p:txBody>
      </p:sp>
      <p:sp>
        <p:nvSpPr>
          <p:cNvPr id="4" name="Slide Number Placeholder 3"/>
          <p:cNvSpPr>
            <a:spLocks noGrp="1"/>
          </p:cNvSpPr>
          <p:nvPr>
            <p:ph type="sldNum" sz="quarter" idx="5"/>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B12B83F0-75A0-5F4D-8070-6F5B7D0E3221}" type="slidenum">
              <a:rPr lang="en-US">
                <a:solidFill>
                  <a:schemeClr val="tx1"/>
                </a:solidFill>
              </a:rPr>
              <a:pPr eaLnBrk="1" hangingPunct="1"/>
              <a:t>9</a:t>
            </a:fld>
            <a:endParaRPr lang="en-US">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5513" eaLnBrk="0" hangingPunct="0">
              <a:defRPr sz="1200">
                <a:solidFill>
                  <a:srgbClr val="003366"/>
                </a:solidFill>
                <a:latin typeface="Arial" charset="0"/>
                <a:ea typeface="ＭＳ Ｐゴシック" charset="0"/>
                <a:cs typeface="Arial" charset="0"/>
              </a:defRPr>
            </a:lvl1pPr>
            <a:lvl2pPr marL="742950" indent="-285750" defTabSz="925513" eaLnBrk="0" hangingPunct="0">
              <a:defRPr sz="1200">
                <a:solidFill>
                  <a:srgbClr val="003366"/>
                </a:solidFill>
                <a:latin typeface="Arial" charset="0"/>
                <a:ea typeface="Arial" charset="0"/>
                <a:cs typeface="Arial" charset="0"/>
              </a:defRPr>
            </a:lvl2pPr>
            <a:lvl3pPr marL="1143000" indent="-228600" defTabSz="925513" eaLnBrk="0" hangingPunct="0">
              <a:defRPr sz="1200">
                <a:solidFill>
                  <a:srgbClr val="003366"/>
                </a:solidFill>
                <a:latin typeface="Arial" charset="0"/>
                <a:ea typeface="Arial" charset="0"/>
                <a:cs typeface="Arial" charset="0"/>
              </a:defRPr>
            </a:lvl3pPr>
            <a:lvl4pPr marL="1600200" indent="-228600" defTabSz="925513" eaLnBrk="0" hangingPunct="0">
              <a:defRPr sz="1200">
                <a:solidFill>
                  <a:srgbClr val="003366"/>
                </a:solidFill>
                <a:latin typeface="Arial" charset="0"/>
                <a:ea typeface="Arial" charset="0"/>
                <a:cs typeface="Arial" charset="0"/>
              </a:defRPr>
            </a:lvl4pPr>
            <a:lvl5pPr marL="2057400" indent="-228600" defTabSz="925513" eaLnBrk="0" hangingPunct="0">
              <a:defRPr sz="1200">
                <a:solidFill>
                  <a:srgbClr val="003366"/>
                </a:solidFill>
                <a:latin typeface="Arial" charset="0"/>
                <a:ea typeface="Arial" charset="0"/>
                <a:cs typeface="Arial" charset="0"/>
              </a:defRPr>
            </a:lvl5pPr>
            <a:lvl6pPr marL="2514600" indent="-228600" defTabSz="925513"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defTabSz="925513"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defTabSz="925513"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defTabSz="925513"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F7FA3152-E93F-B846-87E7-EC1C521B9F2A}" type="slidenum">
              <a:rPr lang="en-US">
                <a:solidFill>
                  <a:schemeClr val="tx1"/>
                </a:solidFill>
              </a:rPr>
              <a:pPr eaLnBrk="1" hangingPunct="1"/>
              <a:t>10</a:t>
            </a:fld>
            <a:endParaRPr lang="en-US">
              <a:solidFill>
                <a:schemeClr val="tx1"/>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cs typeface="Arial" charset="0"/>
              </a:rPr>
              <a:t>We also wanted to present a few issues related to how we might thing about EE in cities in the months ahead and how they might relate to broader Copenhagen discussions.</a:t>
            </a:r>
          </a:p>
          <a:p>
            <a:pPr eaLnBrk="1" hangingPunct="1"/>
            <a:endParaRPr lang="en-US">
              <a:cs typeface="Arial" charset="0"/>
            </a:endParaRPr>
          </a:p>
          <a:p>
            <a:pPr eaLnBrk="1" hangingPunct="1"/>
            <a:r>
              <a:rPr lang="en-US">
                <a:cs typeface="Arial" charset="0"/>
              </a:rPr>
              <a:t>Some key issues include:</a:t>
            </a:r>
          </a:p>
          <a:p>
            <a:pPr eaLnBrk="1" hangingPunct="1">
              <a:buFontTx/>
              <a:buChar char="•"/>
            </a:pPr>
            <a:r>
              <a:rPr lang="en-US">
                <a:cs typeface="Arial" charset="0"/>
              </a:rPr>
              <a:t>  Barriers across all stakeholders</a:t>
            </a:r>
          </a:p>
          <a:p>
            <a:pPr eaLnBrk="1" hangingPunct="1">
              <a:buFontTx/>
              <a:buChar char="•"/>
            </a:pPr>
            <a:r>
              <a:rPr lang="en-US">
                <a:cs typeface="Arial" charset="0"/>
              </a:rPr>
              <a:t>  City control over energy use</a:t>
            </a:r>
          </a:p>
          <a:p>
            <a:pPr eaLnBrk="1" hangingPunct="1">
              <a:buFontTx/>
              <a:buChar char="•"/>
            </a:pPr>
            <a:r>
              <a:rPr lang="en-US">
                <a:cs typeface="Arial" charset="0"/>
              </a:rPr>
              <a:t>  The economics of EE</a:t>
            </a:r>
          </a:p>
          <a:p>
            <a:pPr eaLnBrk="1" hangingPunct="1">
              <a:buFontTx/>
              <a:buChar char="•"/>
            </a:pPr>
            <a:endParaRPr lang="en-US">
              <a:cs typeface="Arial" charset="0"/>
            </a:endParaRPr>
          </a:p>
          <a:p>
            <a:pPr eaLnBrk="1" hangingPunct="1"/>
            <a:r>
              <a:rPr lang="en-US">
                <a:cs typeface="Arial" charset="0"/>
              </a:rPr>
              <a:t>For barriers, it is important to identify those barriers most critical to EE from not happening, whether lack of municipal policy authority or limited agency incentives to be more efficient, to have meaningful impacts.  Similarly, individual programs will deal with many stakeholders and their perspectives will also need to be dealt with to ensure full participation.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5513" eaLnBrk="0" hangingPunct="0">
              <a:defRPr sz="1200">
                <a:solidFill>
                  <a:srgbClr val="003366"/>
                </a:solidFill>
                <a:latin typeface="Arial" charset="0"/>
                <a:ea typeface="ＭＳ Ｐゴシック" charset="0"/>
                <a:cs typeface="Arial" charset="0"/>
              </a:defRPr>
            </a:lvl1pPr>
            <a:lvl2pPr marL="742950" indent="-285750" defTabSz="925513" eaLnBrk="0" hangingPunct="0">
              <a:defRPr sz="1200">
                <a:solidFill>
                  <a:srgbClr val="003366"/>
                </a:solidFill>
                <a:latin typeface="Arial" charset="0"/>
                <a:ea typeface="Arial" charset="0"/>
                <a:cs typeface="Arial" charset="0"/>
              </a:defRPr>
            </a:lvl2pPr>
            <a:lvl3pPr marL="1143000" indent="-228600" defTabSz="925513" eaLnBrk="0" hangingPunct="0">
              <a:defRPr sz="1200">
                <a:solidFill>
                  <a:srgbClr val="003366"/>
                </a:solidFill>
                <a:latin typeface="Arial" charset="0"/>
                <a:ea typeface="Arial" charset="0"/>
                <a:cs typeface="Arial" charset="0"/>
              </a:defRPr>
            </a:lvl3pPr>
            <a:lvl4pPr marL="1600200" indent="-228600" defTabSz="925513" eaLnBrk="0" hangingPunct="0">
              <a:defRPr sz="1200">
                <a:solidFill>
                  <a:srgbClr val="003366"/>
                </a:solidFill>
                <a:latin typeface="Arial" charset="0"/>
                <a:ea typeface="Arial" charset="0"/>
                <a:cs typeface="Arial" charset="0"/>
              </a:defRPr>
            </a:lvl4pPr>
            <a:lvl5pPr marL="2057400" indent="-228600" defTabSz="925513" eaLnBrk="0" hangingPunct="0">
              <a:defRPr sz="1200">
                <a:solidFill>
                  <a:srgbClr val="003366"/>
                </a:solidFill>
                <a:latin typeface="Arial" charset="0"/>
                <a:ea typeface="Arial" charset="0"/>
                <a:cs typeface="Arial" charset="0"/>
              </a:defRPr>
            </a:lvl5pPr>
            <a:lvl6pPr marL="2514600" indent="-228600" defTabSz="925513"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defTabSz="925513"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defTabSz="925513"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defTabSz="925513"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0F456771-9381-2248-A0EC-808AB696574E}" type="slidenum">
              <a:rPr lang="en-US">
                <a:solidFill>
                  <a:schemeClr val="tx1"/>
                </a:solidFill>
              </a:rPr>
              <a:pPr eaLnBrk="1" hangingPunct="1"/>
              <a:t>11</a:t>
            </a:fld>
            <a:endParaRPr lang="en-US">
              <a:solidFill>
                <a:schemeClr val="tx1"/>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t>Based on draft Macedonia WBI report</a:t>
            </a:r>
          </a:p>
          <a:p>
            <a:r>
              <a:rPr lang="en-US"/>
              <a:t>Pros/Cons for commercial financing not included in report</a:t>
            </a:r>
          </a:p>
        </p:txBody>
      </p:sp>
      <p:sp>
        <p:nvSpPr>
          <p:cNvPr id="4" name="Slide Number Placeholder 3"/>
          <p:cNvSpPr>
            <a:spLocks noGrp="1"/>
          </p:cNvSpPr>
          <p:nvPr>
            <p:ph type="sldNum" sz="quarter" idx="5"/>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5CD5FAB7-8738-EA4E-8BA5-C17418E46EBB}" type="slidenum">
              <a:rPr lang="en-US">
                <a:solidFill>
                  <a:schemeClr val="tx1"/>
                </a:solidFill>
              </a:rPr>
              <a:pPr eaLnBrk="1" hangingPunct="1"/>
              <a:t>12</a:t>
            </a:fld>
            <a:endParaRPr lang="en-US">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p>
        </p:txBody>
      </p:sp>
      <p:sp>
        <p:nvSpPr>
          <p:cNvPr id="4" name="Slide Number Placeholder 3"/>
          <p:cNvSpPr>
            <a:spLocks noGrp="1"/>
          </p:cNvSpPr>
          <p:nvPr>
            <p:ph type="sldNum" sz="quarter" idx="5"/>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B12B83F0-75A0-5F4D-8070-6F5B7D0E3221}" type="slidenum">
              <a:rPr lang="en-US">
                <a:solidFill>
                  <a:schemeClr val="tx1"/>
                </a:solidFill>
              </a:rPr>
              <a:pPr eaLnBrk="1" hangingPunct="1"/>
              <a:t>16</a:t>
            </a:fld>
            <a:endParaRPr lang="en-US">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99733A-F6CE-B64C-89E4-5197C560A824}" type="slidenum">
              <a:rPr lang="en-US" smtClean="0"/>
              <a:pPr/>
              <a:t>17</a:t>
            </a:fld>
            <a:endParaRPr lang="en-US"/>
          </a:p>
        </p:txBody>
      </p:sp>
    </p:spTree>
    <p:extLst>
      <p:ext uri="{BB962C8B-B14F-4D97-AF65-F5344CB8AC3E}">
        <p14:creationId xmlns:p14="http://schemas.microsoft.com/office/powerpoint/2010/main" xmlns="" val="1466652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p>
        </p:txBody>
      </p:sp>
      <p:sp>
        <p:nvSpPr>
          <p:cNvPr id="4" name="Slide Number Placeholder 3"/>
          <p:cNvSpPr>
            <a:spLocks noGrp="1"/>
          </p:cNvSpPr>
          <p:nvPr>
            <p:ph type="sldNum" sz="quarter" idx="5"/>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B12B83F0-75A0-5F4D-8070-6F5B7D0E3221}" type="slidenum">
              <a:rPr lang="en-US">
                <a:solidFill>
                  <a:schemeClr val="tx1"/>
                </a:solidFill>
              </a:rPr>
              <a:pPr eaLnBrk="1" hangingPunct="1"/>
              <a:t>22</a:t>
            </a:fld>
            <a:endParaRPr 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4343400" y="5638800"/>
            <a:ext cx="2971800" cy="366713"/>
          </a:xfrm>
          <a:prstGeom prst="rect">
            <a:avLst/>
          </a:prstGeom>
          <a:noFill/>
          <a:ln>
            <a:noFill/>
          </a:ln>
          <a:extLst/>
        </p:spPr>
        <p:txBody>
          <a:bodyPr>
            <a:spAutoFit/>
          </a:bodyPr>
          <a:lstStyle>
            <a:lvl1pPr eaLnBrk="0" hangingPunct="0">
              <a:defRPr sz="1200">
                <a:solidFill>
                  <a:srgbClr val="003366"/>
                </a:solidFill>
                <a:latin typeface="Arial" charset="0"/>
                <a:cs typeface="Arial" charset="0"/>
              </a:defRPr>
            </a:lvl1pPr>
            <a:lvl2pPr marL="742950" indent="-285750" eaLnBrk="0" hangingPunct="0">
              <a:defRPr sz="1200">
                <a:solidFill>
                  <a:srgbClr val="003366"/>
                </a:solidFill>
                <a:latin typeface="Arial" charset="0"/>
                <a:cs typeface="Arial" charset="0"/>
              </a:defRPr>
            </a:lvl2pPr>
            <a:lvl3pPr marL="1143000" indent="-228600" eaLnBrk="0" hangingPunct="0">
              <a:defRPr sz="1200">
                <a:solidFill>
                  <a:srgbClr val="003366"/>
                </a:solidFill>
                <a:latin typeface="Arial" charset="0"/>
                <a:cs typeface="Arial" charset="0"/>
              </a:defRPr>
            </a:lvl3pPr>
            <a:lvl4pPr marL="1600200" indent="-228600" eaLnBrk="0" hangingPunct="0">
              <a:defRPr sz="1200">
                <a:solidFill>
                  <a:srgbClr val="003366"/>
                </a:solidFill>
                <a:latin typeface="Arial" charset="0"/>
                <a:cs typeface="Arial" charset="0"/>
              </a:defRPr>
            </a:lvl4pPr>
            <a:lvl5pPr marL="2057400" indent="-228600" eaLnBrk="0" hangingPunct="0">
              <a:defRPr sz="1200">
                <a:solidFill>
                  <a:srgbClr val="003366"/>
                </a:solidFill>
                <a:latin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cs typeface="Arial" charset="0"/>
              </a:defRPr>
            </a:lvl9pPr>
          </a:lstStyle>
          <a:p>
            <a:pPr eaLnBrk="1" hangingPunct="1">
              <a:spcBef>
                <a:spcPct val="50000"/>
              </a:spcBef>
              <a:defRPr/>
            </a:pPr>
            <a:endParaRPr lang="en-US" sz="1800" smtClean="0">
              <a:solidFill>
                <a:schemeClr val="tx1"/>
              </a:solidFill>
              <a:ea typeface="+mn-ea"/>
            </a:endParaRPr>
          </a:p>
        </p:txBody>
      </p:sp>
      <p:sp>
        <p:nvSpPr>
          <p:cNvPr id="7170" name="Rectangle 2"/>
          <p:cNvSpPr>
            <a:spLocks noGrp="1" noChangeArrowheads="1"/>
          </p:cNvSpPr>
          <p:nvPr>
            <p:ph type="ctrTitle"/>
          </p:nvPr>
        </p:nvSpPr>
        <p:spPr>
          <a:xfrm>
            <a:off x="4343400" y="533400"/>
            <a:ext cx="4648200" cy="2895600"/>
          </a:xfrm>
        </p:spPr>
        <p:txBody>
          <a:bodyPr/>
          <a:lstStyle>
            <a:lvl1pPr algn="l">
              <a:defRPr sz="2800"/>
            </a:lvl1pPr>
          </a:lstStyle>
          <a:p>
            <a:r>
              <a:rPr lang="en-US"/>
              <a:t>Click to edit Master title style</a:t>
            </a:r>
          </a:p>
        </p:txBody>
      </p:sp>
      <p:sp>
        <p:nvSpPr>
          <p:cNvPr id="7171" name="Rectangle 3"/>
          <p:cNvSpPr>
            <a:spLocks noGrp="1" noChangeArrowheads="1"/>
          </p:cNvSpPr>
          <p:nvPr>
            <p:ph type="subTitle" idx="1"/>
          </p:nvPr>
        </p:nvSpPr>
        <p:spPr>
          <a:xfrm>
            <a:off x="4343400" y="3657600"/>
            <a:ext cx="4648200" cy="1752600"/>
          </a:xfrm>
        </p:spPr>
        <p:txBody>
          <a:bodyPr/>
          <a:lstStyle>
            <a:lvl1pPr marL="0" indent="0">
              <a:buFontTx/>
              <a:buNone/>
              <a:defRPr sz="2000"/>
            </a:lvl1pPr>
          </a:lstStyle>
          <a:p>
            <a:r>
              <a:rPr lang="en-US"/>
              <a:t>Click to edit Master subtitle style</a:t>
            </a:r>
          </a:p>
        </p:txBody>
      </p:sp>
    </p:spTree>
    <p:extLst>
      <p:ext uri="{BB962C8B-B14F-4D97-AF65-F5344CB8AC3E}">
        <p14:creationId xmlns:p14="http://schemas.microsoft.com/office/powerpoint/2010/main" xmlns="" val="57896215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85E9A84-B221-E444-82AB-030D47BBDFFD}" type="slidenum">
              <a:rPr lang="en-US"/>
              <a:pPr/>
              <a:t>‹#›</a:t>
            </a:fld>
            <a:endParaRPr lang="en-US"/>
          </a:p>
        </p:txBody>
      </p:sp>
    </p:spTree>
    <p:extLst>
      <p:ext uri="{BB962C8B-B14F-4D97-AF65-F5344CB8AC3E}">
        <p14:creationId xmlns:p14="http://schemas.microsoft.com/office/powerpoint/2010/main" xmlns="" val="172094709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304800"/>
            <a:ext cx="18288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304800"/>
            <a:ext cx="53340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52BF862-C45B-CC40-BC61-4743F9D07D85}" type="slidenum">
              <a:rPr lang="en-US"/>
              <a:pPr/>
              <a:t>‹#›</a:t>
            </a:fld>
            <a:endParaRPr lang="en-US"/>
          </a:p>
        </p:txBody>
      </p:sp>
    </p:spTree>
    <p:extLst>
      <p:ext uri="{BB962C8B-B14F-4D97-AF65-F5344CB8AC3E}">
        <p14:creationId xmlns:p14="http://schemas.microsoft.com/office/powerpoint/2010/main" xmlns="" val="310894187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sldNum" sz="quarter" idx="11"/>
          </p:nvPr>
        </p:nvSpPr>
        <p:spPr/>
        <p:txBody>
          <a:bodyPr/>
          <a:lstStyle>
            <a:lvl1pPr>
              <a:defRPr/>
            </a:lvl1pPr>
          </a:lstStyle>
          <a:p>
            <a:fld id="{D98C7E3F-38DF-424E-AB2C-6F1930C42CA2}" type="slidenum">
              <a:rPr lang="en-US"/>
              <a:pPr/>
              <a:t>‹#›</a:t>
            </a:fld>
            <a:endParaRPr lang="en-US"/>
          </a:p>
        </p:txBody>
      </p:sp>
    </p:spTree>
    <p:extLst>
      <p:ext uri="{BB962C8B-B14F-4D97-AF65-F5344CB8AC3E}">
        <p14:creationId xmlns:p14="http://schemas.microsoft.com/office/powerpoint/2010/main" xmlns="" val="268326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9573644-2C23-4244-945B-7CCC92B7F8B7}" type="slidenum">
              <a:rPr lang="en-US"/>
              <a:pPr/>
              <a:t>‹#›</a:t>
            </a:fld>
            <a:endParaRPr lang="en-US"/>
          </a:p>
        </p:txBody>
      </p:sp>
    </p:spTree>
    <p:extLst>
      <p:ext uri="{BB962C8B-B14F-4D97-AF65-F5344CB8AC3E}">
        <p14:creationId xmlns:p14="http://schemas.microsoft.com/office/powerpoint/2010/main" xmlns="" val="256990823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F4E159F-A62E-614E-9A7C-F5A2EAB66A94}" type="slidenum">
              <a:rPr lang="en-US"/>
              <a:pPr/>
              <a:t>‹#›</a:t>
            </a:fld>
            <a:endParaRPr lang="en-US"/>
          </a:p>
        </p:txBody>
      </p:sp>
    </p:spTree>
    <p:extLst>
      <p:ext uri="{BB962C8B-B14F-4D97-AF65-F5344CB8AC3E}">
        <p14:creationId xmlns:p14="http://schemas.microsoft.com/office/powerpoint/2010/main" xmlns="" val="133718691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81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600200"/>
            <a:ext cx="3581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3AB4C29-2F0B-AA4E-A921-D7348DABFD63}" type="slidenum">
              <a:rPr lang="en-US"/>
              <a:pPr/>
              <a:t>‹#›</a:t>
            </a:fld>
            <a:endParaRPr lang="en-US"/>
          </a:p>
        </p:txBody>
      </p:sp>
    </p:spTree>
    <p:extLst>
      <p:ext uri="{BB962C8B-B14F-4D97-AF65-F5344CB8AC3E}">
        <p14:creationId xmlns:p14="http://schemas.microsoft.com/office/powerpoint/2010/main" xmlns="" val="141350520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22B796F9-0F21-1040-82AF-3226B615D903}" type="slidenum">
              <a:rPr lang="en-US"/>
              <a:pPr/>
              <a:t>‹#›</a:t>
            </a:fld>
            <a:endParaRPr lang="en-US"/>
          </a:p>
        </p:txBody>
      </p:sp>
    </p:spTree>
    <p:extLst>
      <p:ext uri="{BB962C8B-B14F-4D97-AF65-F5344CB8AC3E}">
        <p14:creationId xmlns:p14="http://schemas.microsoft.com/office/powerpoint/2010/main" xmlns="" val="140291024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D788F02-FD15-9641-9E8D-6026D6EE32D4}" type="slidenum">
              <a:rPr lang="en-US"/>
              <a:pPr/>
              <a:t>‹#›</a:t>
            </a:fld>
            <a:endParaRPr lang="en-US"/>
          </a:p>
        </p:txBody>
      </p:sp>
    </p:spTree>
    <p:extLst>
      <p:ext uri="{BB962C8B-B14F-4D97-AF65-F5344CB8AC3E}">
        <p14:creationId xmlns:p14="http://schemas.microsoft.com/office/powerpoint/2010/main" xmlns="" val="107153221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7ACABE8-F485-E44F-B32C-705275837886}" type="slidenum">
              <a:rPr lang="en-US"/>
              <a:pPr/>
              <a:t>‹#›</a:t>
            </a:fld>
            <a:endParaRPr lang="en-US"/>
          </a:p>
        </p:txBody>
      </p:sp>
    </p:spTree>
    <p:extLst>
      <p:ext uri="{BB962C8B-B14F-4D97-AF65-F5344CB8AC3E}">
        <p14:creationId xmlns:p14="http://schemas.microsoft.com/office/powerpoint/2010/main" xmlns="" val="418579281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D801F3A-F9C1-F14B-B803-CF6BE4509A6D}" type="slidenum">
              <a:rPr lang="en-US"/>
              <a:pPr/>
              <a:t>‹#›</a:t>
            </a:fld>
            <a:endParaRPr lang="en-US"/>
          </a:p>
        </p:txBody>
      </p:sp>
    </p:spTree>
    <p:extLst>
      <p:ext uri="{BB962C8B-B14F-4D97-AF65-F5344CB8AC3E}">
        <p14:creationId xmlns:p14="http://schemas.microsoft.com/office/powerpoint/2010/main" xmlns="" val="85724053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EC8C43D-4D6A-1849-A3D6-193DD83D4A30}" type="slidenum">
              <a:rPr lang="en-US"/>
              <a:pPr/>
              <a:t>‹#›</a:t>
            </a:fld>
            <a:endParaRPr lang="en-US"/>
          </a:p>
        </p:txBody>
      </p:sp>
    </p:spTree>
    <p:extLst>
      <p:ext uri="{BB962C8B-B14F-4D97-AF65-F5344CB8AC3E}">
        <p14:creationId xmlns:p14="http://schemas.microsoft.com/office/powerpoint/2010/main" xmlns="" val="1539701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00200" y="304800"/>
            <a:ext cx="73152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00200" y="1600200"/>
            <a:ext cx="73152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00200" y="6324600"/>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solidFill>
                  <a:schemeClr val="bg2"/>
                </a:solidFill>
                <a:latin typeface="Arial"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4419600" y="6324600"/>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solidFill>
                  <a:schemeClr val="bg2"/>
                </a:solidFill>
                <a:latin typeface="Arial"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7543800" y="6324600"/>
            <a:ext cx="1371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bg2"/>
                </a:solidFill>
              </a:defRPr>
            </a:lvl1pPr>
          </a:lstStyle>
          <a:p>
            <a:fld id="{CC5834D1-FA7F-224D-9D32-78CC54C71E5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157" r:id="rId1"/>
    <p:sldLayoutId id="2147484147" r:id="rId2"/>
    <p:sldLayoutId id="2147484148" r:id="rId3"/>
    <p:sldLayoutId id="2147484149" r:id="rId4"/>
    <p:sldLayoutId id="2147484150" r:id="rId5"/>
    <p:sldLayoutId id="2147484151" r:id="rId6"/>
    <p:sldLayoutId id="2147484152" r:id="rId7"/>
    <p:sldLayoutId id="2147484153" r:id="rId8"/>
    <p:sldLayoutId id="2147484154" r:id="rId9"/>
    <p:sldLayoutId id="2147484155" r:id="rId10"/>
    <p:sldLayoutId id="2147484156" r:id="rId11"/>
    <p:sldLayoutId id="2147484158" r:id="rId12"/>
  </p:sldLayoutIdLst>
  <p:transition>
    <p:fade/>
  </p:transition>
  <p:hf hdr="0" ftr="0" dt="0"/>
  <p:txStyles>
    <p:titleStyle>
      <a:lvl1pPr algn="r" rtl="0" eaLnBrk="0" fontAlgn="base" hangingPunct="0">
        <a:spcBef>
          <a:spcPct val="0"/>
        </a:spcBef>
        <a:spcAft>
          <a:spcPct val="0"/>
        </a:spcAft>
        <a:defRPr sz="2400" b="1">
          <a:solidFill>
            <a:srgbClr val="CC0000"/>
          </a:solidFill>
          <a:latin typeface="+mj-lt"/>
          <a:ea typeface="ＭＳ Ｐゴシック" charset="0"/>
          <a:cs typeface="+mj-cs"/>
        </a:defRPr>
      </a:lvl1pPr>
      <a:lvl2pPr algn="r" rtl="0" eaLnBrk="0" fontAlgn="base" hangingPunct="0">
        <a:spcBef>
          <a:spcPct val="0"/>
        </a:spcBef>
        <a:spcAft>
          <a:spcPct val="0"/>
        </a:spcAft>
        <a:defRPr sz="2400" b="1">
          <a:solidFill>
            <a:srgbClr val="CC0000"/>
          </a:solidFill>
          <a:latin typeface="Arial" charset="0"/>
          <a:ea typeface="ＭＳ Ｐゴシック" charset="0"/>
        </a:defRPr>
      </a:lvl2pPr>
      <a:lvl3pPr algn="r" rtl="0" eaLnBrk="0" fontAlgn="base" hangingPunct="0">
        <a:spcBef>
          <a:spcPct val="0"/>
        </a:spcBef>
        <a:spcAft>
          <a:spcPct val="0"/>
        </a:spcAft>
        <a:defRPr sz="2400" b="1">
          <a:solidFill>
            <a:srgbClr val="CC0000"/>
          </a:solidFill>
          <a:latin typeface="Arial" charset="0"/>
          <a:ea typeface="ＭＳ Ｐゴシック" charset="0"/>
        </a:defRPr>
      </a:lvl3pPr>
      <a:lvl4pPr algn="r" rtl="0" eaLnBrk="0" fontAlgn="base" hangingPunct="0">
        <a:spcBef>
          <a:spcPct val="0"/>
        </a:spcBef>
        <a:spcAft>
          <a:spcPct val="0"/>
        </a:spcAft>
        <a:defRPr sz="2400" b="1">
          <a:solidFill>
            <a:srgbClr val="CC0000"/>
          </a:solidFill>
          <a:latin typeface="Arial" charset="0"/>
          <a:ea typeface="ＭＳ Ｐゴシック" charset="0"/>
        </a:defRPr>
      </a:lvl4pPr>
      <a:lvl5pPr algn="r" rtl="0" eaLnBrk="0" fontAlgn="base" hangingPunct="0">
        <a:spcBef>
          <a:spcPct val="0"/>
        </a:spcBef>
        <a:spcAft>
          <a:spcPct val="0"/>
        </a:spcAft>
        <a:defRPr sz="2400" b="1">
          <a:solidFill>
            <a:srgbClr val="CC0000"/>
          </a:solidFill>
          <a:latin typeface="Arial" charset="0"/>
          <a:ea typeface="ＭＳ Ｐゴシック" charset="0"/>
        </a:defRPr>
      </a:lvl5pPr>
      <a:lvl6pPr marL="457200" algn="r" rtl="0" fontAlgn="base">
        <a:spcBef>
          <a:spcPct val="0"/>
        </a:spcBef>
        <a:spcAft>
          <a:spcPct val="0"/>
        </a:spcAft>
        <a:defRPr sz="2400" b="1">
          <a:solidFill>
            <a:srgbClr val="CC0000"/>
          </a:solidFill>
          <a:latin typeface="Arial" charset="0"/>
        </a:defRPr>
      </a:lvl6pPr>
      <a:lvl7pPr marL="914400" algn="r" rtl="0" fontAlgn="base">
        <a:spcBef>
          <a:spcPct val="0"/>
        </a:spcBef>
        <a:spcAft>
          <a:spcPct val="0"/>
        </a:spcAft>
        <a:defRPr sz="2400" b="1">
          <a:solidFill>
            <a:srgbClr val="CC0000"/>
          </a:solidFill>
          <a:latin typeface="Arial" charset="0"/>
        </a:defRPr>
      </a:lvl7pPr>
      <a:lvl8pPr marL="1371600" algn="r" rtl="0" fontAlgn="base">
        <a:spcBef>
          <a:spcPct val="0"/>
        </a:spcBef>
        <a:spcAft>
          <a:spcPct val="0"/>
        </a:spcAft>
        <a:defRPr sz="2400" b="1">
          <a:solidFill>
            <a:srgbClr val="CC0000"/>
          </a:solidFill>
          <a:latin typeface="Arial" charset="0"/>
        </a:defRPr>
      </a:lvl8pPr>
      <a:lvl9pPr marL="1828800" algn="r" rtl="0" fontAlgn="base">
        <a:spcBef>
          <a:spcPct val="0"/>
        </a:spcBef>
        <a:spcAft>
          <a:spcPct val="0"/>
        </a:spcAft>
        <a:defRPr sz="2400" b="1">
          <a:solidFill>
            <a:srgbClr val="CC0000"/>
          </a:solidFill>
          <a:latin typeface="Arial" charset="0"/>
        </a:defRPr>
      </a:lvl9pPr>
    </p:titleStyle>
    <p:bodyStyle>
      <a:lvl1pPr marL="342900" indent="-342900" algn="l" rtl="0" eaLnBrk="0" fontAlgn="base" hangingPunct="0">
        <a:spcBef>
          <a:spcPct val="20000"/>
        </a:spcBef>
        <a:spcAft>
          <a:spcPct val="0"/>
        </a:spcAft>
        <a:buClr>
          <a:srgbClr val="CC0000"/>
        </a:buClr>
        <a:buChar char="•"/>
        <a:defRPr sz="3200">
          <a:solidFill>
            <a:schemeClr val="accent2"/>
          </a:solidFill>
          <a:latin typeface="+mn-lt"/>
          <a:ea typeface="ＭＳ Ｐゴシック" charset="0"/>
          <a:cs typeface="+mn-cs"/>
        </a:defRPr>
      </a:lvl1pPr>
      <a:lvl2pPr marL="742950" indent="-285750" algn="l" rtl="0" eaLnBrk="0" fontAlgn="base" hangingPunct="0">
        <a:spcBef>
          <a:spcPct val="20000"/>
        </a:spcBef>
        <a:spcAft>
          <a:spcPct val="0"/>
        </a:spcAft>
        <a:buClr>
          <a:srgbClr val="CC0000"/>
        </a:buClr>
        <a:buFont typeface="Arial" charset="0"/>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CC0000"/>
        </a:buClr>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rgbClr val="CC0000"/>
        </a:buClr>
        <a:buFont typeface="Arial" charset="0"/>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lr>
          <a:srgbClr val="CC0000"/>
        </a:buClr>
        <a:buFont typeface="Arial" charset="0"/>
        <a:buChar char="»"/>
        <a:defRPr sz="2000">
          <a:solidFill>
            <a:schemeClr val="tx1"/>
          </a:solidFill>
          <a:latin typeface="+mn-lt"/>
          <a:ea typeface="ＭＳ Ｐゴシック" charset="0"/>
        </a:defRPr>
      </a:lvl5pPr>
      <a:lvl6pPr marL="2514600" indent="-228600" algn="l" rtl="0" fontAlgn="base">
        <a:spcBef>
          <a:spcPct val="20000"/>
        </a:spcBef>
        <a:spcAft>
          <a:spcPct val="0"/>
        </a:spcAft>
        <a:buClr>
          <a:srgbClr val="CC0000"/>
        </a:buClr>
        <a:buFont typeface="Arial" charset="0"/>
        <a:buChar char="»"/>
        <a:defRPr sz="2000">
          <a:solidFill>
            <a:schemeClr val="tx1"/>
          </a:solidFill>
          <a:latin typeface="+mn-lt"/>
        </a:defRPr>
      </a:lvl6pPr>
      <a:lvl7pPr marL="2971800" indent="-228600" algn="l" rtl="0" fontAlgn="base">
        <a:spcBef>
          <a:spcPct val="20000"/>
        </a:spcBef>
        <a:spcAft>
          <a:spcPct val="0"/>
        </a:spcAft>
        <a:buClr>
          <a:srgbClr val="CC0000"/>
        </a:buClr>
        <a:buFont typeface="Arial" charset="0"/>
        <a:buChar char="»"/>
        <a:defRPr sz="2000">
          <a:solidFill>
            <a:schemeClr val="tx1"/>
          </a:solidFill>
          <a:latin typeface="+mn-lt"/>
        </a:defRPr>
      </a:lvl7pPr>
      <a:lvl8pPr marL="3429000" indent="-228600" algn="l" rtl="0" fontAlgn="base">
        <a:spcBef>
          <a:spcPct val="20000"/>
        </a:spcBef>
        <a:spcAft>
          <a:spcPct val="0"/>
        </a:spcAft>
        <a:buClr>
          <a:srgbClr val="CC0000"/>
        </a:buClr>
        <a:buFont typeface="Arial" charset="0"/>
        <a:buChar char="»"/>
        <a:defRPr sz="2000">
          <a:solidFill>
            <a:schemeClr val="tx1"/>
          </a:solidFill>
          <a:latin typeface="+mn-lt"/>
        </a:defRPr>
      </a:lvl8pPr>
      <a:lvl9pPr marL="3886200" indent="-228600" algn="l" rtl="0" fontAlgn="base">
        <a:spcBef>
          <a:spcPct val="20000"/>
        </a:spcBef>
        <a:spcAft>
          <a:spcPct val="0"/>
        </a:spcAft>
        <a:buClr>
          <a:srgbClr val="CC0000"/>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038600" y="533400"/>
            <a:ext cx="4953000" cy="2895600"/>
          </a:xfrm>
        </p:spPr>
        <p:txBody>
          <a:bodyPr/>
          <a:lstStyle/>
          <a:p>
            <a:pPr eaLnBrk="1" hangingPunct="1"/>
            <a:r>
              <a:rPr lang="en-US" sz="3200" dirty="0">
                <a:latin typeface="Arial" charset="0"/>
              </a:rPr>
              <a:t>Energy Efficiency in Kosovo</a:t>
            </a:r>
          </a:p>
        </p:txBody>
      </p:sp>
      <p:sp>
        <p:nvSpPr>
          <p:cNvPr id="4099" name="Rectangle 7"/>
          <p:cNvSpPr>
            <a:spLocks noChangeArrowheads="1"/>
          </p:cNvSpPr>
          <p:nvPr/>
        </p:nvSpPr>
        <p:spPr bwMode="auto">
          <a:xfrm>
            <a:off x="4419600" y="3581400"/>
            <a:ext cx="4648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buClr>
                <a:srgbClr val="CC0000"/>
              </a:buClr>
            </a:pPr>
            <a:endParaRPr lang="de-DE" sz="2000">
              <a:solidFill>
                <a:schemeClr val="accent2"/>
              </a:solidFill>
            </a:endParaRPr>
          </a:p>
        </p:txBody>
      </p:sp>
      <p:sp>
        <p:nvSpPr>
          <p:cNvPr id="4100" name="Rectangle 5"/>
          <p:cNvSpPr txBox="1">
            <a:spLocks noChangeArrowheads="1"/>
          </p:cNvSpPr>
          <p:nvPr/>
        </p:nvSpPr>
        <p:spPr bwMode="auto">
          <a:xfrm>
            <a:off x="3962400" y="4114800"/>
            <a:ext cx="4953000"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spcBef>
                <a:spcPct val="20000"/>
              </a:spcBef>
              <a:buClr>
                <a:srgbClr val="CC0000"/>
              </a:buClr>
            </a:pPr>
            <a:r>
              <a:rPr lang="en-US" sz="2000" b="1" dirty="0">
                <a:solidFill>
                  <a:schemeClr val="accent2"/>
                </a:solidFill>
              </a:rPr>
              <a:t>Jas Singh</a:t>
            </a:r>
          </a:p>
          <a:p>
            <a:pPr eaLnBrk="1" hangingPunct="1">
              <a:spcBef>
                <a:spcPct val="20000"/>
              </a:spcBef>
              <a:buClr>
                <a:srgbClr val="CC0000"/>
              </a:buClr>
            </a:pPr>
            <a:r>
              <a:rPr lang="en-US" sz="2000" b="1" dirty="0">
                <a:solidFill>
                  <a:schemeClr val="accent2"/>
                </a:solidFill>
              </a:rPr>
              <a:t>Senior Energy Efficiency Specialist</a:t>
            </a:r>
          </a:p>
          <a:p>
            <a:pPr eaLnBrk="1" hangingPunct="1">
              <a:spcBef>
                <a:spcPct val="20000"/>
              </a:spcBef>
              <a:buClr>
                <a:srgbClr val="CC0000"/>
              </a:buClr>
            </a:pPr>
            <a:r>
              <a:rPr lang="en-US" sz="2000" b="1" dirty="0">
                <a:solidFill>
                  <a:schemeClr val="accent2"/>
                </a:solidFill>
              </a:rPr>
              <a:t>Energy Unit, Europe and Central Asia</a:t>
            </a:r>
          </a:p>
        </p:txBody>
      </p:sp>
      <p:sp>
        <p:nvSpPr>
          <p:cNvPr id="4101" name="Rectangle 5"/>
          <p:cNvSpPr txBox="1">
            <a:spLocks noChangeArrowheads="1"/>
          </p:cNvSpPr>
          <p:nvPr/>
        </p:nvSpPr>
        <p:spPr bwMode="auto">
          <a:xfrm>
            <a:off x="3657600" y="5791200"/>
            <a:ext cx="52578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spcBef>
                <a:spcPct val="20000"/>
              </a:spcBef>
              <a:buClr>
                <a:srgbClr val="CC0000"/>
              </a:buClr>
            </a:pPr>
            <a:r>
              <a:rPr lang="en-US" sz="1800" i="1" dirty="0">
                <a:solidFill>
                  <a:schemeClr val="tx1"/>
                </a:solidFill>
              </a:rPr>
              <a:t>Kosovo Donors Conference</a:t>
            </a:r>
          </a:p>
          <a:p>
            <a:pPr eaLnBrk="1" hangingPunct="1">
              <a:spcBef>
                <a:spcPct val="20000"/>
              </a:spcBef>
              <a:buClr>
                <a:srgbClr val="CC0000"/>
              </a:buClr>
            </a:pPr>
            <a:r>
              <a:rPr lang="ja-JP" altLang="en-US" sz="1800" i="1">
                <a:solidFill>
                  <a:schemeClr val="tx1"/>
                </a:solidFill>
              </a:rPr>
              <a:t>“</a:t>
            </a:r>
            <a:r>
              <a:rPr lang="en-US" sz="1800" i="1" dirty="0">
                <a:solidFill>
                  <a:schemeClr val="tx1"/>
                </a:solidFill>
              </a:rPr>
              <a:t>Sustainable Energy Development in Kosovo</a:t>
            </a:r>
            <a:r>
              <a:rPr lang="ja-JP" altLang="en-US" sz="1800" i="1">
                <a:solidFill>
                  <a:schemeClr val="tx1"/>
                </a:solidFill>
              </a:rPr>
              <a:t>”</a:t>
            </a:r>
            <a:endParaRPr lang="en-US" sz="1800" i="1" dirty="0">
              <a:solidFill>
                <a:schemeClr val="tx1"/>
              </a:solidFill>
            </a:endParaRPr>
          </a:p>
          <a:p>
            <a:pPr eaLnBrk="1" hangingPunct="1">
              <a:spcBef>
                <a:spcPct val="20000"/>
              </a:spcBef>
              <a:buClr>
                <a:srgbClr val="CC0000"/>
              </a:buClr>
            </a:pPr>
            <a:r>
              <a:rPr lang="en-US" sz="1800" i="1" dirty="0">
                <a:solidFill>
                  <a:schemeClr val="tx1"/>
                </a:solidFill>
              </a:rPr>
              <a:t>Pristina, May 14, 2013</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4800600" y="2362200"/>
            <a:ext cx="2276475"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marL="228600" indent="-228600"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buClr>
                <a:srgbClr val="0000FF"/>
              </a:buClr>
              <a:buSzPct val="70000"/>
              <a:buFont typeface="Wingdings" charset="0"/>
              <a:buChar char="Ø"/>
            </a:pPr>
            <a:r>
              <a:rPr lang="en-US" sz="1500" dirty="0">
                <a:solidFill>
                  <a:schemeClr val="tx1"/>
                </a:solidFill>
              </a:rPr>
              <a:t>Lack of awareness, high discount rates</a:t>
            </a:r>
          </a:p>
          <a:p>
            <a:pPr eaLnBrk="1" hangingPunct="1">
              <a:buClr>
                <a:srgbClr val="0000FF"/>
              </a:buClr>
              <a:buSzPct val="70000"/>
              <a:buFont typeface="Wingdings" charset="0"/>
              <a:buChar char="Ø"/>
            </a:pPr>
            <a:r>
              <a:rPr lang="en-US" sz="1500" dirty="0">
                <a:solidFill>
                  <a:schemeClr val="tx1"/>
                </a:solidFill>
              </a:rPr>
              <a:t>High upfront and project development costs</a:t>
            </a:r>
          </a:p>
          <a:p>
            <a:pPr eaLnBrk="1" hangingPunct="1">
              <a:buClr>
                <a:srgbClr val="0000FF"/>
              </a:buClr>
              <a:buSzPct val="70000"/>
              <a:buFont typeface="Wingdings" charset="0"/>
              <a:buChar char="Ø"/>
            </a:pPr>
            <a:r>
              <a:rPr lang="en-US" sz="1500" dirty="0" smtClean="0">
                <a:solidFill>
                  <a:schemeClr val="tx1"/>
                </a:solidFill>
              </a:rPr>
              <a:t>Lack of ability</a:t>
            </a:r>
            <a:r>
              <a:rPr lang="en-US" sz="1500" dirty="0">
                <a:solidFill>
                  <a:schemeClr val="tx1"/>
                </a:solidFill>
              </a:rPr>
              <a:t> </a:t>
            </a:r>
            <a:r>
              <a:rPr lang="en-US" sz="1500" dirty="0" smtClean="0">
                <a:solidFill>
                  <a:schemeClr val="tx1"/>
                </a:solidFill>
              </a:rPr>
              <a:t>to </a:t>
            </a:r>
            <a:r>
              <a:rPr lang="en-US" sz="1500" dirty="0">
                <a:solidFill>
                  <a:schemeClr val="tx1"/>
                </a:solidFill>
              </a:rPr>
              <a:t>pay incremental cost</a:t>
            </a:r>
          </a:p>
          <a:p>
            <a:pPr eaLnBrk="1" hangingPunct="1">
              <a:buClr>
                <a:srgbClr val="0000FF"/>
              </a:buClr>
              <a:buSzPct val="70000"/>
              <a:buFont typeface="Wingdings" charset="0"/>
              <a:buChar char="Ø"/>
            </a:pPr>
            <a:r>
              <a:rPr lang="en-US" sz="1500" dirty="0">
                <a:solidFill>
                  <a:schemeClr val="tx1"/>
                </a:solidFill>
              </a:rPr>
              <a:t>Low EE benefits relative to other costs</a:t>
            </a:r>
          </a:p>
          <a:p>
            <a:pPr eaLnBrk="1" hangingPunct="1">
              <a:buClr>
                <a:srgbClr val="0000FF"/>
              </a:buClr>
              <a:buSzPct val="70000"/>
              <a:buFont typeface="Wingdings" charset="0"/>
              <a:buChar char="Ø"/>
            </a:pPr>
            <a:r>
              <a:rPr lang="en-US" sz="1500" dirty="0">
                <a:solidFill>
                  <a:schemeClr val="tx1"/>
                </a:solidFill>
              </a:rPr>
              <a:t>Perceived risks of new technologies/ systems</a:t>
            </a:r>
          </a:p>
          <a:p>
            <a:pPr eaLnBrk="1" hangingPunct="1">
              <a:buClr>
                <a:srgbClr val="0000FF"/>
              </a:buClr>
              <a:buSzPct val="70000"/>
              <a:buFont typeface="Wingdings" charset="0"/>
              <a:buChar char="Ø"/>
            </a:pPr>
            <a:r>
              <a:rPr lang="en-US" sz="1500" dirty="0">
                <a:solidFill>
                  <a:schemeClr val="tx1"/>
                </a:solidFill>
              </a:rPr>
              <a:t>Concept of EE is </a:t>
            </a:r>
            <a:r>
              <a:rPr lang="ja-JP" altLang="en-US" sz="1500" dirty="0">
                <a:solidFill>
                  <a:schemeClr val="tx1"/>
                </a:solidFill>
              </a:rPr>
              <a:t>“</a:t>
            </a:r>
            <a:r>
              <a:rPr lang="en-US" sz="1500" dirty="0">
                <a:solidFill>
                  <a:schemeClr val="tx1"/>
                </a:solidFill>
              </a:rPr>
              <a:t>virtual</a:t>
            </a:r>
            <a:r>
              <a:rPr lang="ja-JP" altLang="en-US" sz="1500" dirty="0">
                <a:solidFill>
                  <a:schemeClr val="tx1"/>
                </a:solidFill>
              </a:rPr>
              <a:t>”</a:t>
            </a:r>
            <a:r>
              <a:rPr lang="en-US" sz="1500" dirty="0">
                <a:solidFill>
                  <a:schemeClr val="tx1"/>
                </a:solidFill>
              </a:rPr>
              <a:t> – cannot see</a:t>
            </a:r>
          </a:p>
          <a:p>
            <a:pPr eaLnBrk="1" hangingPunct="1">
              <a:buClr>
                <a:srgbClr val="0000FF"/>
              </a:buClr>
              <a:buSzPct val="70000"/>
              <a:buFont typeface="Wingdings" charset="0"/>
              <a:buChar char="Ø"/>
            </a:pPr>
            <a:r>
              <a:rPr lang="en-US" sz="1500" dirty="0">
                <a:solidFill>
                  <a:schemeClr val="tx1"/>
                </a:solidFill>
              </a:rPr>
              <a:t>Mixed incentives</a:t>
            </a:r>
          </a:p>
          <a:p>
            <a:pPr eaLnBrk="1" hangingPunct="1">
              <a:buClr>
                <a:srgbClr val="0000FF"/>
              </a:buClr>
              <a:buSzPct val="70000"/>
              <a:buFont typeface="Wingdings" charset="0"/>
              <a:buChar char="Ø"/>
            </a:pPr>
            <a:r>
              <a:rPr lang="en-US" sz="1500" dirty="0">
                <a:solidFill>
                  <a:schemeClr val="tx1"/>
                </a:solidFill>
              </a:rPr>
              <a:t>Behavioral  biases</a:t>
            </a:r>
          </a:p>
          <a:p>
            <a:pPr eaLnBrk="1" hangingPunct="1">
              <a:buClr>
                <a:srgbClr val="0000FF"/>
              </a:buClr>
              <a:buSzPct val="70000"/>
              <a:buFont typeface="Wingdings" charset="0"/>
              <a:buChar char="Ø"/>
            </a:pPr>
            <a:r>
              <a:rPr lang="en-US" sz="1500" dirty="0">
                <a:solidFill>
                  <a:schemeClr val="tx1"/>
                </a:solidFill>
              </a:rPr>
              <a:t>Lack of credible </a:t>
            </a:r>
            <a:r>
              <a:rPr lang="en-US" sz="1500" dirty="0" smtClean="0">
                <a:solidFill>
                  <a:schemeClr val="tx1"/>
                </a:solidFill>
              </a:rPr>
              <a:t>data</a:t>
            </a:r>
          </a:p>
          <a:p>
            <a:pPr eaLnBrk="1" hangingPunct="1">
              <a:buClr>
                <a:srgbClr val="0000FF"/>
              </a:buClr>
              <a:buSzPct val="70000"/>
              <a:buFont typeface="Wingdings" charset="0"/>
              <a:buChar char="Ø"/>
            </a:pPr>
            <a:r>
              <a:rPr lang="en-US" sz="1500" dirty="0" smtClean="0">
                <a:solidFill>
                  <a:schemeClr val="tx1"/>
                </a:solidFill>
              </a:rPr>
              <a:t>High cost of financing</a:t>
            </a:r>
            <a:endParaRPr lang="en-US" sz="1500" dirty="0">
              <a:solidFill>
                <a:schemeClr val="tx1"/>
              </a:solidFill>
            </a:endParaRPr>
          </a:p>
        </p:txBody>
      </p:sp>
      <p:sp>
        <p:nvSpPr>
          <p:cNvPr id="10243" name="Text Box 4"/>
          <p:cNvSpPr txBox="1">
            <a:spLocks noChangeArrowheads="1"/>
          </p:cNvSpPr>
          <p:nvPr/>
        </p:nvSpPr>
        <p:spPr bwMode="auto">
          <a:xfrm>
            <a:off x="2667000" y="2362200"/>
            <a:ext cx="22479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marL="228600" indent="-228600"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buClr>
                <a:srgbClr val="0000FF"/>
              </a:buClr>
              <a:buSzPct val="70000"/>
              <a:buFont typeface="Wingdings" charset="0"/>
              <a:buChar char="Ø"/>
            </a:pPr>
            <a:r>
              <a:rPr lang="en-US" sz="1500">
                <a:solidFill>
                  <a:schemeClr val="tx1"/>
                </a:solidFill>
              </a:rPr>
              <a:t>High project development costs</a:t>
            </a:r>
          </a:p>
          <a:p>
            <a:pPr eaLnBrk="1" hangingPunct="1">
              <a:buClr>
                <a:srgbClr val="0000FF"/>
              </a:buClr>
              <a:buSzPct val="70000"/>
              <a:buFont typeface="Wingdings" charset="0"/>
              <a:buChar char="Ø"/>
            </a:pPr>
            <a:r>
              <a:rPr lang="en-US" sz="1500">
                <a:solidFill>
                  <a:schemeClr val="tx1"/>
                </a:solidFill>
              </a:rPr>
              <a:t>Limited demand for EE goods/services</a:t>
            </a:r>
          </a:p>
          <a:p>
            <a:pPr eaLnBrk="1" hangingPunct="1">
              <a:buClr>
                <a:srgbClr val="0000FF"/>
              </a:buClr>
              <a:buSzPct val="70000"/>
              <a:buFont typeface="Wingdings" charset="0"/>
              <a:buChar char="Ø"/>
            </a:pPr>
            <a:r>
              <a:rPr lang="en-US" sz="1500">
                <a:solidFill>
                  <a:schemeClr val="tx1"/>
                </a:solidFill>
              </a:rPr>
              <a:t>Diffuse/diverse markets</a:t>
            </a:r>
          </a:p>
          <a:p>
            <a:pPr eaLnBrk="1" hangingPunct="1">
              <a:buClr>
                <a:srgbClr val="0000FF"/>
              </a:buClr>
              <a:buSzPct val="70000"/>
              <a:buFont typeface="Wingdings" charset="0"/>
              <a:buChar char="Ø"/>
            </a:pPr>
            <a:r>
              <a:rPr lang="en-US" sz="1500">
                <a:solidFill>
                  <a:schemeClr val="tx1"/>
                </a:solidFill>
              </a:rPr>
              <a:t>New contractual mechanisms (ESCOs)</a:t>
            </a:r>
          </a:p>
          <a:p>
            <a:pPr eaLnBrk="1" hangingPunct="1">
              <a:buClr>
                <a:srgbClr val="0000FF"/>
              </a:buClr>
              <a:buSzPct val="70000"/>
              <a:buFont typeface="Wingdings" charset="0"/>
              <a:buChar char="Ø"/>
            </a:pPr>
            <a:r>
              <a:rPr lang="en-US" sz="1500">
                <a:solidFill>
                  <a:schemeClr val="tx1"/>
                </a:solidFill>
              </a:rPr>
              <a:t>Limited technical, business, risk mgmt. skills</a:t>
            </a:r>
          </a:p>
          <a:p>
            <a:pPr eaLnBrk="1" hangingPunct="1">
              <a:buClr>
                <a:srgbClr val="0000FF"/>
              </a:buClr>
              <a:buSzPct val="70000"/>
              <a:buFont typeface="Wingdings" charset="0"/>
              <a:buChar char="Ø"/>
            </a:pPr>
            <a:r>
              <a:rPr lang="en-US" sz="1500">
                <a:solidFill>
                  <a:schemeClr val="tx1"/>
                </a:solidFill>
              </a:rPr>
              <a:t>Limited financing/ equity</a:t>
            </a:r>
          </a:p>
        </p:txBody>
      </p:sp>
      <p:sp>
        <p:nvSpPr>
          <p:cNvPr id="10244" name="Text Box 5"/>
          <p:cNvSpPr txBox="1">
            <a:spLocks noChangeArrowheads="1"/>
          </p:cNvSpPr>
          <p:nvPr/>
        </p:nvSpPr>
        <p:spPr bwMode="auto">
          <a:xfrm>
            <a:off x="6991350" y="2362200"/>
            <a:ext cx="2228850" cy="327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marL="228600" indent="-228600"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buClr>
                <a:srgbClr val="0000FF"/>
              </a:buClr>
              <a:buSzPct val="70000"/>
              <a:buFont typeface="Wingdings" charset="0"/>
              <a:buChar char="Ø"/>
            </a:pPr>
            <a:r>
              <a:rPr lang="en-US" sz="1500" dirty="0">
                <a:solidFill>
                  <a:schemeClr val="tx1"/>
                </a:solidFill>
              </a:rPr>
              <a:t>New technologies and contractual mechanisms</a:t>
            </a:r>
          </a:p>
          <a:p>
            <a:pPr eaLnBrk="1" hangingPunct="1">
              <a:buClr>
                <a:srgbClr val="0000FF"/>
              </a:buClr>
              <a:buSzPct val="70000"/>
              <a:buFont typeface="Wingdings" charset="0"/>
              <a:buChar char="Ø"/>
            </a:pPr>
            <a:r>
              <a:rPr lang="en-US" sz="1500" dirty="0">
                <a:solidFill>
                  <a:schemeClr val="tx1"/>
                </a:solidFill>
              </a:rPr>
              <a:t>Small sizes/widely  dispersed</a:t>
            </a:r>
            <a:r>
              <a:rPr lang="en-US" sz="1500" dirty="0">
                <a:solidFill>
                  <a:schemeClr val="tx1"/>
                </a:solidFill>
                <a:sym typeface="Wingdings" charset="0"/>
              </a:rPr>
              <a:t></a:t>
            </a:r>
            <a:r>
              <a:rPr lang="en-US" sz="1100" dirty="0">
                <a:solidFill>
                  <a:schemeClr val="tx1"/>
                </a:solidFill>
                <a:sym typeface="Wingdings" charset="0"/>
              </a:rPr>
              <a:t> </a:t>
            </a:r>
            <a:r>
              <a:rPr lang="en-US" sz="1500" dirty="0">
                <a:solidFill>
                  <a:schemeClr val="tx1"/>
                </a:solidFill>
                <a:sym typeface="Wingdings" charset="0"/>
              </a:rPr>
              <a:t>high</a:t>
            </a:r>
            <a:r>
              <a:rPr lang="en-US" sz="1500" dirty="0">
                <a:solidFill>
                  <a:schemeClr val="tx1"/>
                </a:solidFill>
              </a:rPr>
              <a:t> transaction costs</a:t>
            </a:r>
          </a:p>
          <a:p>
            <a:pPr eaLnBrk="1" hangingPunct="1">
              <a:buClr>
                <a:srgbClr val="0000FF"/>
              </a:buClr>
              <a:buSzPct val="70000"/>
              <a:buFont typeface="Wingdings" charset="0"/>
              <a:buChar char="Ø"/>
            </a:pPr>
            <a:r>
              <a:rPr lang="en-US" sz="1500" dirty="0">
                <a:solidFill>
                  <a:schemeClr val="tx1"/>
                </a:solidFill>
              </a:rPr>
              <a:t>High perceived risks –not traditional asset-based financing</a:t>
            </a:r>
          </a:p>
          <a:p>
            <a:pPr eaLnBrk="1" hangingPunct="1">
              <a:buClr>
                <a:srgbClr val="0000FF"/>
              </a:buClr>
              <a:buSzPct val="70000"/>
              <a:buFont typeface="Wingdings" charset="0"/>
              <a:buChar char="Ø"/>
            </a:pPr>
            <a:r>
              <a:rPr lang="en-US" sz="1500" dirty="0" smtClean="0">
                <a:solidFill>
                  <a:schemeClr val="tx1"/>
                </a:solidFill>
              </a:rPr>
              <a:t>Competing investment opportunities with </a:t>
            </a:r>
            <a:r>
              <a:rPr lang="en-US" sz="1500" dirty="0">
                <a:solidFill>
                  <a:schemeClr val="tx1"/>
                </a:solidFill>
              </a:rPr>
              <a:t>higher return, lower risk projects</a:t>
            </a:r>
          </a:p>
          <a:p>
            <a:pPr eaLnBrk="1" hangingPunct="1">
              <a:buClr>
                <a:srgbClr val="0000FF"/>
              </a:buClr>
              <a:buSzPct val="70000"/>
              <a:buFont typeface="Wingdings" charset="0"/>
              <a:buChar char="Ø"/>
            </a:pPr>
            <a:r>
              <a:rPr lang="en-US" sz="1500" dirty="0">
                <a:solidFill>
                  <a:schemeClr val="tx1"/>
                </a:solidFill>
              </a:rPr>
              <a:t>Over-collateralization</a:t>
            </a:r>
          </a:p>
          <a:p>
            <a:pPr eaLnBrk="1" hangingPunct="1">
              <a:buClr>
                <a:srgbClr val="0000FF"/>
              </a:buClr>
              <a:buSzPct val="70000"/>
              <a:buFont typeface="Wingdings" charset="0"/>
              <a:buChar char="Ø"/>
            </a:pPr>
            <a:r>
              <a:rPr lang="en-US" sz="1500" dirty="0">
                <a:solidFill>
                  <a:schemeClr val="tx1"/>
                </a:solidFill>
              </a:rPr>
              <a:t>Behavioral biases</a:t>
            </a:r>
          </a:p>
        </p:txBody>
      </p:sp>
      <p:sp>
        <p:nvSpPr>
          <p:cNvPr id="10245" name="Text Box 6"/>
          <p:cNvSpPr txBox="1">
            <a:spLocks noChangeArrowheads="1"/>
          </p:cNvSpPr>
          <p:nvPr/>
        </p:nvSpPr>
        <p:spPr bwMode="auto">
          <a:xfrm>
            <a:off x="457200" y="2362200"/>
            <a:ext cx="226695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marL="228600" indent="-228600"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buClr>
                <a:srgbClr val="0000FF"/>
              </a:buClr>
              <a:buSzPct val="70000"/>
              <a:buFont typeface="Wingdings" charset="0"/>
              <a:buChar char="Ø"/>
            </a:pPr>
            <a:r>
              <a:rPr lang="en-US" sz="1500">
                <a:solidFill>
                  <a:schemeClr val="tx1"/>
                </a:solidFill>
              </a:rPr>
              <a:t>Energy pricing and collections</a:t>
            </a:r>
          </a:p>
          <a:p>
            <a:pPr eaLnBrk="1" hangingPunct="1">
              <a:buClr>
                <a:srgbClr val="0000FF"/>
              </a:buClr>
              <a:buSzPct val="70000"/>
              <a:buFont typeface="Wingdings" charset="0"/>
              <a:buChar char="Ø"/>
            </a:pPr>
            <a:r>
              <a:rPr lang="en-US" sz="1500">
                <a:solidFill>
                  <a:schemeClr val="tx1"/>
                </a:solidFill>
              </a:rPr>
              <a:t>Procurement policies favor lower cost</a:t>
            </a:r>
          </a:p>
          <a:p>
            <a:pPr eaLnBrk="1" hangingPunct="1">
              <a:buClr>
                <a:srgbClr val="0000FF"/>
              </a:buClr>
              <a:buSzPct val="70000"/>
              <a:buFont typeface="Wingdings" charset="0"/>
              <a:buChar char="Ø"/>
            </a:pPr>
            <a:r>
              <a:rPr lang="en-US" sz="1500">
                <a:solidFill>
                  <a:schemeClr val="tx1"/>
                </a:solidFill>
              </a:rPr>
              <a:t>Import duties on EE equipment</a:t>
            </a:r>
          </a:p>
          <a:p>
            <a:pPr eaLnBrk="1" hangingPunct="1">
              <a:buClr>
                <a:srgbClr val="0000FF"/>
              </a:buClr>
              <a:buSzPct val="70000"/>
              <a:buFont typeface="Wingdings" charset="0"/>
              <a:buChar char="Ø"/>
            </a:pPr>
            <a:r>
              <a:rPr lang="en-US" sz="1500">
                <a:solidFill>
                  <a:schemeClr val="tx1"/>
                </a:solidFill>
              </a:rPr>
              <a:t>Unclear or underdeveloped EE institutional framework</a:t>
            </a:r>
          </a:p>
          <a:p>
            <a:pPr eaLnBrk="1" hangingPunct="1">
              <a:buClr>
                <a:srgbClr val="0000FF"/>
              </a:buClr>
              <a:buSzPct val="70000"/>
              <a:buFont typeface="Wingdings" charset="0"/>
              <a:buChar char="Ø"/>
            </a:pPr>
            <a:r>
              <a:rPr lang="en-US" sz="1500">
                <a:solidFill>
                  <a:schemeClr val="tx1"/>
                </a:solidFill>
              </a:rPr>
              <a:t>Lack of appliance standards and building EE codes, lack of testing, poor enforcement</a:t>
            </a:r>
          </a:p>
          <a:p>
            <a:pPr eaLnBrk="1" hangingPunct="1">
              <a:buClr>
                <a:srgbClr val="0000FF"/>
              </a:buClr>
              <a:buSzPct val="70000"/>
              <a:buFont typeface="Wingdings" charset="0"/>
              <a:buChar char="Ø"/>
            </a:pPr>
            <a:r>
              <a:rPr lang="en-US" sz="1500">
                <a:solidFill>
                  <a:schemeClr val="tx1"/>
                </a:solidFill>
                <a:cs typeface="Times New Roman" charset="0"/>
              </a:rPr>
              <a:t>Limited and poor data</a:t>
            </a:r>
          </a:p>
        </p:txBody>
      </p:sp>
      <p:sp>
        <p:nvSpPr>
          <p:cNvPr id="10246" name="Rectangle 7"/>
          <p:cNvSpPr>
            <a:spLocks noChangeArrowheads="1"/>
          </p:cNvSpPr>
          <p:nvPr/>
        </p:nvSpPr>
        <p:spPr bwMode="auto">
          <a:xfrm>
            <a:off x="685800" y="1447800"/>
            <a:ext cx="1828800" cy="914400"/>
          </a:xfrm>
          <a:prstGeom prst="rect">
            <a:avLst/>
          </a:prstGeom>
          <a:solidFill>
            <a:srgbClr val="FFFFCC"/>
          </a:solidFill>
          <a:ln w="9525" cap="rnd">
            <a:solidFill>
              <a:schemeClr val="tx1"/>
            </a:solidFill>
            <a:prstDash val="sysDot"/>
            <a:miter lim="800000"/>
            <a:headEnd/>
            <a:tailEnd/>
          </a:ln>
        </p:spPr>
        <p:txBody>
          <a:bodyPr anchor="ctr"/>
          <a:lstStyle/>
          <a:p>
            <a:pPr algn="ctr"/>
            <a:r>
              <a:rPr lang="en-US" sz="1800" b="1"/>
              <a:t>Policy / Regulatory</a:t>
            </a:r>
          </a:p>
        </p:txBody>
      </p:sp>
      <p:sp>
        <p:nvSpPr>
          <p:cNvPr id="10247" name="Rectangle 8"/>
          <p:cNvSpPr>
            <a:spLocks noChangeArrowheads="1"/>
          </p:cNvSpPr>
          <p:nvPr/>
        </p:nvSpPr>
        <p:spPr bwMode="auto">
          <a:xfrm>
            <a:off x="2809875" y="1447800"/>
            <a:ext cx="1828800" cy="914400"/>
          </a:xfrm>
          <a:prstGeom prst="rect">
            <a:avLst/>
          </a:prstGeom>
          <a:solidFill>
            <a:srgbClr val="FFFFCC"/>
          </a:solidFill>
          <a:ln w="9525" cap="rnd">
            <a:solidFill>
              <a:schemeClr val="tx1"/>
            </a:solidFill>
            <a:prstDash val="sysDot"/>
            <a:miter lim="800000"/>
            <a:headEnd/>
            <a:tailEnd/>
          </a:ln>
        </p:spPr>
        <p:txBody>
          <a:bodyPr anchor="ctr"/>
          <a:lstStyle/>
          <a:p>
            <a:pPr algn="ctr"/>
            <a:r>
              <a:rPr lang="en-US" sz="1800" b="1"/>
              <a:t>Equipment/ Service Providers</a:t>
            </a:r>
          </a:p>
        </p:txBody>
      </p:sp>
      <p:sp>
        <p:nvSpPr>
          <p:cNvPr id="10248" name="Rectangle 9"/>
          <p:cNvSpPr>
            <a:spLocks noChangeArrowheads="1"/>
          </p:cNvSpPr>
          <p:nvPr/>
        </p:nvSpPr>
        <p:spPr bwMode="auto">
          <a:xfrm>
            <a:off x="4953000" y="1447800"/>
            <a:ext cx="1828800" cy="914400"/>
          </a:xfrm>
          <a:prstGeom prst="rect">
            <a:avLst/>
          </a:prstGeom>
          <a:solidFill>
            <a:srgbClr val="FFFFCC"/>
          </a:solidFill>
          <a:ln w="9525" cap="rnd">
            <a:solidFill>
              <a:schemeClr val="tx1"/>
            </a:solidFill>
            <a:prstDash val="sysDot"/>
            <a:miter lim="800000"/>
            <a:headEnd/>
            <a:tailEnd/>
          </a:ln>
        </p:spPr>
        <p:txBody>
          <a:bodyPr anchor="ctr"/>
          <a:lstStyle/>
          <a:p>
            <a:pPr algn="ctr"/>
            <a:r>
              <a:rPr lang="en-US" sz="1800" b="1"/>
              <a:t>End User</a:t>
            </a:r>
          </a:p>
        </p:txBody>
      </p:sp>
      <p:sp>
        <p:nvSpPr>
          <p:cNvPr id="10249" name="Rectangle 10"/>
          <p:cNvSpPr>
            <a:spLocks noChangeArrowheads="1"/>
          </p:cNvSpPr>
          <p:nvPr/>
        </p:nvSpPr>
        <p:spPr bwMode="auto">
          <a:xfrm>
            <a:off x="7086600" y="1447800"/>
            <a:ext cx="1828800" cy="914400"/>
          </a:xfrm>
          <a:prstGeom prst="rect">
            <a:avLst/>
          </a:prstGeom>
          <a:solidFill>
            <a:srgbClr val="FFFFCC"/>
          </a:solidFill>
          <a:ln w="9525" cap="rnd">
            <a:solidFill>
              <a:schemeClr val="tx1"/>
            </a:solidFill>
            <a:prstDash val="sysDot"/>
            <a:miter lim="800000"/>
            <a:headEnd/>
            <a:tailEnd/>
          </a:ln>
        </p:spPr>
        <p:txBody>
          <a:bodyPr anchor="ctr"/>
          <a:lstStyle/>
          <a:p>
            <a:pPr algn="ctr"/>
            <a:r>
              <a:rPr lang="en-US" sz="1800" b="1"/>
              <a:t>Financiers</a:t>
            </a:r>
          </a:p>
        </p:txBody>
      </p:sp>
      <p:sp>
        <p:nvSpPr>
          <p:cNvPr id="10250" name="Rectangle 7"/>
          <p:cNvSpPr>
            <a:spLocks noChangeArrowheads="1"/>
          </p:cNvSpPr>
          <p:nvPr/>
        </p:nvSpPr>
        <p:spPr bwMode="auto">
          <a:xfrm>
            <a:off x="2743200" y="228600"/>
            <a:ext cx="4038600" cy="914400"/>
          </a:xfrm>
          <a:prstGeom prst="rect">
            <a:avLst/>
          </a:prstGeom>
          <a:solidFill>
            <a:srgbClr val="FFFFCC"/>
          </a:solidFill>
          <a:ln w="9525" cap="rnd">
            <a:solidFill>
              <a:schemeClr val="tx1"/>
            </a:solidFill>
            <a:prstDash val="sysDot"/>
            <a:miter lim="800000"/>
            <a:headEnd/>
            <a:tailEnd/>
          </a:ln>
        </p:spPr>
        <p:txBody>
          <a:bodyPr anchor="ctr"/>
          <a:lstStyle/>
          <a:p>
            <a:pPr algn="ctr"/>
            <a:r>
              <a:rPr lang="en-US" sz="2400" b="1"/>
              <a:t>Barriers to Energy Efficiency Investments</a:t>
            </a:r>
          </a:p>
        </p:txBody>
      </p:sp>
      <p:cxnSp>
        <p:nvCxnSpPr>
          <p:cNvPr id="10251" name="Straight Arrow Connector 13"/>
          <p:cNvCxnSpPr>
            <a:cxnSpLocks noChangeShapeType="1"/>
            <a:stCxn id="10250" idx="2"/>
            <a:endCxn id="10246" idx="0"/>
          </p:cNvCxnSpPr>
          <p:nvPr/>
        </p:nvCxnSpPr>
        <p:spPr bwMode="auto">
          <a:xfrm flipH="1">
            <a:off x="1600200" y="1143000"/>
            <a:ext cx="3162300" cy="304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xmlns="">
                <a:noFill/>
              </a14:hiddenFill>
            </a:ext>
          </a:extLst>
        </p:spPr>
      </p:cxnSp>
      <p:cxnSp>
        <p:nvCxnSpPr>
          <p:cNvPr id="10252" name="Straight Arrow Connector 15"/>
          <p:cNvCxnSpPr>
            <a:cxnSpLocks noChangeShapeType="1"/>
            <a:stCxn id="10250" idx="2"/>
            <a:endCxn id="10247" idx="0"/>
          </p:cNvCxnSpPr>
          <p:nvPr/>
        </p:nvCxnSpPr>
        <p:spPr bwMode="auto">
          <a:xfrm flipH="1">
            <a:off x="3724275" y="1143000"/>
            <a:ext cx="1038225" cy="304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xmlns="">
                <a:noFill/>
              </a14:hiddenFill>
            </a:ext>
          </a:extLst>
        </p:spPr>
      </p:cxnSp>
      <p:cxnSp>
        <p:nvCxnSpPr>
          <p:cNvPr id="10253" name="Straight Arrow Connector 17"/>
          <p:cNvCxnSpPr>
            <a:cxnSpLocks noChangeShapeType="1"/>
            <a:stCxn id="10250" idx="2"/>
            <a:endCxn id="10248" idx="0"/>
          </p:cNvCxnSpPr>
          <p:nvPr/>
        </p:nvCxnSpPr>
        <p:spPr bwMode="auto">
          <a:xfrm>
            <a:off x="4762500" y="1143000"/>
            <a:ext cx="1104900" cy="304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xmlns="">
                <a:noFill/>
              </a14:hiddenFill>
            </a:ext>
          </a:extLst>
        </p:spPr>
      </p:cxnSp>
      <p:cxnSp>
        <p:nvCxnSpPr>
          <p:cNvPr id="10254" name="Straight Arrow Connector 19"/>
          <p:cNvCxnSpPr>
            <a:cxnSpLocks noChangeShapeType="1"/>
            <a:stCxn id="10250" idx="2"/>
            <a:endCxn id="10249" idx="0"/>
          </p:cNvCxnSpPr>
          <p:nvPr/>
        </p:nvCxnSpPr>
        <p:spPr bwMode="auto">
          <a:xfrm>
            <a:off x="4762500" y="1143000"/>
            <a:ext cx="3238500" cy="304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xmlns="">
                <a:noFill/>
              </a14:hiddenFill>
            </a:ext>
          </a:extLst>
        </p:spPr>
      </p:cxnSp>
      <p:sp>
        <p:nvSpPr>
          <p:cNvPr id="2" name="Slide Number Placeholder 1"/>
          <p:cNvSpPr>
            <a:spLocks noGrp="1"/>
          </p:cNvSpPr>
          <p:nvPr>
            <p:ph type="sldNum" sz="quarter" idx="11"/>
          </p:nvPr>
        </p:nvSpPr>
        <p:spPr/>
        <p:txBody>
          <a:bodyPr/>
          <a:lstStyle/>
          <a:p>
            <a:fld id="{D98C7E3F-38DF-424E-AB2C-6F1930C42CA2}" type="slidenum">
              <a:rPr lang="en-US" smtClean="0"/>
              <a:pPr/>
              <a:t>10</a:t>
            </a:fld>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76200"/>
            <a:ext cx="8610600" cy="609600"/>
          </a:xfrm>
        </p:spPr>
        <p:txBody>
          <a:bodyPr/>
          <a:lstStyle/>
          <a:p>
            <a:pPr eaLnBrk="1" hangingPunct="1"/>
            <a:r>
              <a:rPr lang="en-US" sz="2800" dirty="0">
                <a:latin typeface="Arial" charset="0"/>
              </a:rPr>
              <a:t>Typical EE </a:t>
            </a:r>
            <a:r>
              <a:rPr lang="en-US" sz="2800" dirty="0" smtClean="0">
                <a:latin typeface="Arial" charset="0"/>
              </a:rPr>
              <a:t>Financing </a:t>
            </a:r>
            <a:r>
              <a:rPr lang="en-US" sz="2800" dirty="0">
                <a:latin typeface="Arial" charset="0"/>
              </a:rPr>
              <a:t>and </a:t>
            </a:r>
            <a:r>
              <a:rPr lang="en-US" sz="2800" dirty="0" smtClean="0">
                <a:latin typeface="Arial" charset="0"/>
              </a:rPr>
              <a:t>Delivery </a:t>
            </a:r>
            <a:r>
              <a:rPr lang="en-US" sz="2800" dirty="0">
                <a:latin typeface="Arial" charset="0"/>
              </a:rPr>
              <a:t>M</a:t>
            </a:r>
            <a:r>
              <a:rPr lang="en-US" sz="2800" dirty="0" smtClean="0">
                <a:latin typeface="Arial" charset="0"/>
              </a:rPr>
              <a:t>odels</a:t>
            </a:r>
            <a:endParaRPr lang="en-US" sz="2800" dirty="0">
              <a:latin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630354457"/>
              </p:ext>
            </p:extLst>
          </p:nvPr>
        </p:nvGraphicFramePr>
        <p:xfrm>
          <a:off x="609600" y="1066800"/>
          <a:ext cx="8305800" cy="5258301"/>
        </p:xfrm>
        <a:graphic>
          <a:graphicData uri="http://schemas.openxmlformats.org/drawingml/2006/table">
            <a:tbl>
              <a:tblPr firstRow="1" bandRow="1">
                <a:tableStyleId>{5DA37D80-6434-44D0-A028-1B22A696006F}</a:tableStyleId>
              </a:tblPr>
              <a:tblGrid>
                <a:gridCol w="2559818"/>
                <a:gridCol w="1346479"/>
                <a:gridCol w="1647929"/>
                <a:gridCol w="1175658"/>
                <a:gridCol w="1575916"/>
              </a:tblGrid>
              <a:tr h="533470">
                <a:tc>
                  <a:txBody>
                    <a:bodyPr/>
                    <a:lstStyle/>
                    <a:p>
                      <a:pPr algn="ctr">
                        <a:spcBef>
                          <a:spcPts val="600"/>
                        </a:spcBef>
                        <a:spcAft>
                          <a:spcPts val="600"/>
                        </a:spcAft>
                      </a:pPr>
                      <a:r>
                        <a:rPr lang="en-US" sz="2000" dirty="0" smtClean="0"/>
                        <a:t>Model / Sector</a:t>
                      </a:r>
                      <a:endParaRPr lang="en-US" sz="2000" dirty="0"/>
                    </a:p>
                  </a:txBody>
                  <a:tcPr marT="45726" marB="45726"/>
                </a:tc>
                <a:tc>
                  <a:txBody>
                    <a:bodyPr/>
                    <a:lstStyle/>
                    <a:p>
                      <a:pPr algn="ctr">
                        <a:spcBef>
                          <a:spcPts val="600"/>
                        </a:spcBef>
                        <a:spcAft>
                          <a:spcPts val="600"/>
                        </a:spcAft>
                      </a:pPr>
                      <a:r>
                        <a:rPr lang="en-US" sz="2000" dirty="0" smtClean="0"/>
                        <a:t>Industrial</a:t>
                      </a:r>
                      <a:endParaRPr lang="en-US" sz="2000" dirty="0"/>
                    </a:p>
                  </a:txBody>
                  <a:tcPr marT="45726" marB="45726"/>
                </a:tc>
                <a:tc>
                  <a:txBody>
                    <a:bodyPr/>
                    <a:lstStyle/>
                    <a:p>
                      <a:pPr algn="ctr">
                        <a:spcBef>
                          <a:spcPts val="600"/>
                        </a:spcBef>
                        <a:spcAft>
                          <a:spcPts val="600"/>
                        </a:spcAft>
                      </a:pPr>
                      <a:r>
                        <a:rPr lang="en-US" sz="2000" dirty="0" smtClean="0"/>
                        <a:t>Commercial</a:t>
                      </a:r>
                      <a:endParaRPr lang="en-US" sz="2000" dirty="0"/>
                    </a:p>
                  </a:txBody>
                  <a:tcPr marT="45726" marB="45726"/>
                </a:tc>
                <a:tc>
                  <a:txBody>
                    <a:bodyPr/>
                    <a:lstStyle/>
                    <a:p>
                      <a:pPr algn="ctr">
                        <a:spcBef>
                          <a:spcPts val="600"/>
                        </a:spcBef>
                        <a:spcAft>
                          <a:spcPts val="600"/>
                        </a:spcAft>
                      </a:pPr>
                      <a:r>
                        <a:rPr lang="en-US" sz="2000" dirty="0" smtClean="0"/>
                        <a:t>Public</a:t>
                      </a:r>
                      <a:endParaRPr lang="en-US" sz="2000" dirty="0"/>
                    </a:p>
                  </a:txBody>
                  <a:tcPr marT="45726" marB="45726"/>
                </a:tc>
                <a:tc>
                  <a:txBody>
                    <a:bodyPr/>
                    <a:lstStyle/>
                    <a:p>
                      <a:pPr algn="ctr">
                        <a:spcBef>
                          <a:spcPts val="600"/>
                        </a:spcBef>
                        <a:spcAft>
                          <a:spcPts val="600"/>
                        </a:spcAft>
                      </a:pPr>
                      <a:r>
                        <a:rPr lang="en-US" sz="2000" dirty="0" smtClean="0"/>
                        <a:t>Residential</a:t>
                      </a:r>
                      <a:endParaRPr lang="en-US" sz="2000" dirty="0"/>
                    </a:p>
                  </a:txBody>
                  <a:tcPr marT="45726" marB="45726"/>
                </a:tc>
              </a:tr>
              <a:tr h="396292">
                <a:tc>
                  <a:txBody>
                    <a:bodyPr/>
                    <a:lstStyle/>
                    <a:p>
                      <a:r>
                        <a:rPr lang="en-US" sz="1900" dirty="0" smtClean="0"/>
                        <a:t>Utility Demand-Supply</a:t>
                      </a:r>
                      <a:r>
                        <a:rPr lang="en-US" sz="1900" baseline="0" dirty="0" smtClean="0"/>
                        <a:t> Management (DSM)</a:t>
                      </a:r>
                      <a:endParaRPr lang="en-US" sz="1900" dirty="0"/>
                    </a:p>
                  </a:txBody>
                  <a:tcPr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r>
              <a:tr h="396292">
                <a:tc>
                  <a:txBody>
                    <a:bodyPr/>
                    <a:lstStyle/>
                    <a:p>
                      <a:r>
                        <a:rPr lang="en-US" sz="1900" dirty="0" smtClean="0"/>
                        <a:t>Energy service companies (ESCOs)</a:t>
                      </a:r>
                      <a:endParaRPr lang="en-US" sz="1900" dirty="0"/>
                    </a:p>
                  </a:txBody>
                  <a:tcPr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26" marB="45726" anchor="ctr"/>
                </a:tc>
              </a:tr>
              <a:tr h="670648">
                <a:tc>
                  <a:txBody>
                    <a:bodyPr/>
                    <a:lstStyle/>
                    <a:p>
                      <a:r>
                        <a:rPr lang="en-US" sz="1900" dirty="0" smtClean="0"/>
                        <a:t>Commercial EE financing</a:t>
                      </a:r>
                      <a:endParaRPr lang="en-US" sz="1900" dirty="0"/>
                    </a:p>
                  </a:txBody>
                  <a:tcPr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r>
              <a:tr h="396292">
                <a:tc>
                  <a:txBody>
                    <a:bodyPr/>
                    <a:lstStyle/>
                    <a:p>
                      <a:r>
                        <a:rPr lang="en-US" sz="1900" dirty="0" smtClean="0"/>
                        <a:t>Public EE financing</a:t>
                      </a:r>
                      <a:endParaRPr lang="en-US" sz="1900" dirty="0"/>
                    </a:p>
                  </a:txBody>
                  <a:tcPr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26" marB="45726" anchor="ctr"/>
                </a:tc>
              </a:tr>
              <a:tr h="396292">
                <a:tc>
                  <a:txBody>
                    <a:bodyPr/>
                    <a:lstStyle/>
                    <a:p>
                      <a:r>
                        <a:rPr lang="en-US" sz="1900" dirty="0" smtClean="0"/>
                        <a:t>Market transformation</a:t>
                      </a:r>
                      <a:endParaRPr lang="en-US" sz="1900" dirty="0"/>
                    </a:p>
                  </a:txBody>
                  <a:tcPr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r>
              <a:tr h="670648">
                <a:tc>
                  <a:txBody>
                    <a:bodyPr/>
                    <a:lstStyle/>
                    <a:p>
                      <a:r>
                        <a:rPr lang="en-US" sz="1900" dirty="0" smtClean="0"/>
                        <a:t>Incentives, subsidies, grants</a:t>
                      </a:r>
                      <a:endParaRPr lang="en-US" sz="1900" dirty="0"/>
                    </a:p>
                  </a:txBody>
                  <a:tcPr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smtClean="0"/>
                    </a:p>
                  </a:txBody>
                  <a:tcPr marT="45726" marB="45726" anchor="ctr"/>
                </a:tc>
              </a:tr>
              <a:tr h="960247">
                <a:tc>
                  <a:txBody>
                    <a:bodyPr/>
                    <a:lstStyle/>
                    <a:p>
                      <a:r>
                        <a:rPr lang="en-US" sz="1900" dirty="0" smtClean="0"/>
                        <a:t>Capacity building, awareness raising, education</a:t>
                      </a:r>
                      <a:endParaRPr lang="en-US" sz="1900" dirty="0"/>
                    </a:p>
                  </a:txBody>
                  <a:tcPr marT="45726" marB="457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ym typeface="Wingdings"/>
                        </a:rPr>
                        <a:t></a:t>
                      </a:r>
                      <a:endParaRPr lang="en-US" sz="2000" dirty="0"/>
                    </a:p>
                  </a:txBody>
                  <a:tcPr marT="45726" marB="45726" anchor="ctr"/>
                </a:tc>
              </a:tr>
            </a:tbl>
          </a:graphicData>
        </a:graphic>
      </p:graphicFrame>
      <p:sp>
        <p:nvSpPr>
          <p:cNvPr id="3" name="Slide Number Placeholder 2"/>
          <p:cNvSpPr>
            <a:spLocks noGrp="1"/>
          </p:cNvSpPr>
          <p:nvPr>
            <p:ph type="sldNum" sz="quarter" idx="12"/>
          </p:nvPr>
        </p:nvSpPr>
        <p:spPr/>
        <p:txBody>
          <a:bodyPr/>
          <a:lstStyle/>
          <a:p>
            <a:fld id="{39573644-2C23-4244-945B-7CCC92B7F8B7}" type="slidenum">
              <a:rPr lang="en-US" smtClean="0"/>
              <a:pPr/>
              <a:t>11</a:t>
            </a:fld>
            <a:endParaRPr lang="en-US"/>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600200" y="228600"/>
            <a:ext cx="7162800" cy="457200"/>
          </a:xfrm>
        </p:spPr>
        <p:txBody>
          <a:bodyPr/>
          <a:lstStyle/>
          <a:p>
            <a:r>
              <a:rPr lang="en-US" sz="2800" dirty="0">
                <a:latin typeface="Arial" charset="0"/>
              </a:rPr>
              <a:t>Choosing the </a:t>
            </a:r>
            <a:r>
              <a:rPr lang="en-US" sz="2800" dirty="0" smtClean="0">
                <a:latin typeface="Arial" charset="0"/>
              </a:rPr>
              <a:t>Right </a:t>
            </a:r>
            <a:r>
              <a:rPr lang="en-US" sz="2800" dirty="0">
                <a:latin typeface="Arial" charset="0"/>
              </a:rPr>
              <a:t>I</a:t>
            </a:r>
            <a:r>
              <a:rPr lang="en-US" sz="2800" dirty="0" smtClean="0">
                <a:latin typeface="Arial" charset="0"/>
              </a:rPr>
              <a:t>nstrument</a:t>
            </a:r>
            <a:endParaRPr lang="en-US" sz="2800" dirty="0">
              <a:latin typeface="Arial" charset="0"/>
            </a:endParaRPr>
          </a:p>
        </p:txBody>
      </p:sp>
      <p:sp>
        <p:nvSpPr>
          <p:cNvPr id="13315" name="Content Placeholder 2"/>
          <p:cNvSpPr>
            <a:spLocks noGrp="1"/>
          </p:cNvSpPr>
          <p:nvPr>
            <p:ph idx="1"/>
          </p:nvPr>
        </p:nvSpPr>
        <p:spPr>
          <a:xfrm>
            <a:off x="419100" y="801688"/>
            <a:ext cx="8229600" cy="6019800"/>
          </a:xfrm>
        </p:spPr>
        <p:txBody>
          <a:bodyPr/>
          <a:lstStyle/>
          <a:p>
            <a:pPr marL="0" indent="0">
              <a:buFontTx/>
              <a:buNone/>
            </a:pPr>
            <a:r>
              <a:rPr lang="en-US" sz="2000" b="1">
                <a:latin typeface="Arial" charset="0"/>
              </a:rPr>
              <a:t>In public sector, for example, there are many options…</a:t>
            </a:r>
          </a:p>
          <a:p>
            <a:pPr marL="0" indent="0">
              <a:buFontTx/>
              <a:buNone/>
            </a:pPr>
            <a:endParaRPr lang="en-US" sz="2000" b="1">
              <a:latin typeface="Arial" charset="0"/>
            </a:endParaRPr>
          </a:p>
          <a:p>
            <a:pPr marL="0" indent="0">
              <a:buFontTx/>
              <a:buNone/>
            </a:pPr>
            <a:endParaRPr lang="en-US" sz="2000" b="1">
              <a:latin typeface="Arial" charset="0"/>
            </a:endParaRPr>
          </a:p>
        </p:txBody>
      </p:sp>
      <p:sp>
        <p:nvSpPr>
          <p:cNvPr id="13317" name="Up Arrow 4"/>
          <p:cNvSpPr>
            <a:spLocks noChangeArrowheads="1"/>
          </p:cNvSpPr>
          <p:nvPr/>
        </p:nvSpPr>
        <p:spPr bwMode="auto">
          <a:xfrm>
            <a:off x="769938" y="1803400"/>
            <a:ext cx="228600" cy="4724400"/>
          </a:xfrm>
          <a:prstGeom prst="upArrow">
            <a:avLst>
              <a:gd name="adj1" fmla="val 50000"/>
              <a:gd name="adj2" fmla="val 50040"/>
            </a:avLst>
          </a:prstGeom>
          <a:solidFill>
            <a:srgbClr val="C00000"/>
          </a:solidFill>
          <a:ln w="9525">
            <a:solidFill>
              <a:srgbClr val="C00000"/>
            </a:solidFill>
            <a:round/>
            <a:headEnd/>
            <a:tailEnd/>
          </a:ln>
        </p:spPr>
        <p:txBody>
          <a:bodyPr anchor="b"/>
          <a:lstStyle/>
          <a:p>
            <a:pPr algn="r"/>
            <a:endParaRPr lang="en-US"/>
          </a:p>
        </p:txBody>
      </p:sp>
      <p:sp>
        <p:nvSpPr>
          <p:cNvPr id="13318" name="TextBox 5"/>
          <p:cNvSpPr txBox="1">
            <a:spLocks noChangeArrowheads="1"/>
          </p:cNvSpPr>
          <p:nvPr/>
        </p:nvSpPr>
        <p:spPr bwMode="auto">
          <a:xfrm>
            <a:off x="419100" y="1219200"/>
            <a:ext cx="990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algn="ctr" eaLnBrk="1" hangingPunct="1"/>
            <a:r>
              <a:rPr lang="en-US" sz="1600" b="1"/>
              <a:t>Market </a:t>
            </a:r>
          </a:p>
          <a:p>
            <a:pPr algn="ctr" eaLnBrk="1" hangingPunct="1"/>
            <a:r>
              <a:rPr lang="en-US" sz="1600" b="1"/>
              <a:t>Maturity</a:t>
            </a:r>
          </a:p>
        </p:txBody>
      </p:sp>
      <p:sp>
        <p:nvSpPr>
          <p:cNvPr id="13319" name="Up-Down Arrow 6"/>
          <p:cNvSpPr>
            <a:spLocks noChangeArrowheads="1"/>
          </p:cNvSpPr>
          <p:nvPr/>
        </p:nvSpPr>
        <p:spPr bwMode="auto">
          <a:xfrm>
            <a:off x="1768475" y="1803400"/>
            <a:ext cx="228600" cy="4292600"/>
          </a:xfrm>
          <a:prstGeom prst="upDownArrow">
            <a:avLst>
              <a:gd name="adj1" fmla="val 50000"/>
              <a:gd name="adj2" fmla="val 49987"/>
            </a:avLst>
          </a:prstGeom>
          <a:solidFill>
            <a:srgbClr val="C00000"/>
          </a:solidFill>
          <a:ln w="9525">
            <a:solidFill>
              <a:srgbClr val="C00000"/>
            </a:solidFill>
            <a:round/>
            <a:headEnd/>
            <a:tailEnd/>
          </a:ln>
        </p:spPr>
        <p:txBody>
          <a:bodyPr anchor="b"/>
          <a:lstStyle/>
          <a:p>
            <a:pPr algn="r"/>
            <a:endParaRPr lang="en-US"/>
          </a:p>
        </p:txBody>
      </p:sp>
      <p:sp>
        <p:nvSpPr>
          <p:cNvPr id="13320" name="TextBox 7"/>
          <p:cNvSpPr txBox="1">
            <a:spLocks noChangeArrowheads="1"/>
          </p:cNvSpPr>
          <p:nvPr/>
        </p:nvSpPr>
        <p:spPr bwMode="auto">
          <a:xfrm>
            <a:off x="1333500" y="1249363"/>
            <a:ext cx="12192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algn="ctr" eaLnBrk="1" hangingPunct="1"/>
            <a:r>
              <a:rPr lang="en-US" sz="1400" b="1"/>
              <a:t>Commercial</a:t>
            </a:r>
          </a:p>
          <a:p>
            <a:pPr algn="ctr" eaLnBrk="1" hangingPunct="1"/>
            <a:r>
              <a:rPr lang="en-US" sz="1400" b="1"/>
              <a:t>Financing</a:t>
            </a:r>
          </a:p>
        </p:txBody>
      </p:sp>
      <p:sp>
        <p:nvSpPr>
          <p:cNvPr id="13321" name="TextBox 8"/>
          <p:cNvSpPr txBox="1">
            <a:spLocks noChangeArrowheads="1"/>
          </p:cNvSpPr>
          <p:nvPr/>
        </p:nvSpPr>
        <p:spPr bwMode="auto">
          <a:xfrm>
            <a:off x="1333500" y="6091238"/>
            <a:ext cx="12192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algn="ctr" eaLnBrk="1" hangingPunct="1"/>
            <a:r>
              <a:rPr lang="en-US" sz="1400" b="1"/>
              <a:t>Public</a:t>
            </a:r>
          </a:p>
          <a:p>
            <a:pPr algn="ctr" eaLnBrk="1" hangingPunct="1"/>
            <a:r>
              <a:rPr lang="en-US" sz="1400" b="1"/>
              <a:t>Financing</a:t>
            </a:r>
          </a:p>
        </p:txBody>
      </p:sp>
      <p:sp>
        <p:nvSpPr>
          <p:cNvPr id="13322" name="Rounded Rectangle 9"/>
          <p:cNvSpPr>
            <a:spLocks noChangeArrowheads="1"/>
          </p:cNvSpPr>
          <p:nvPr/>
        </p:nvSpPr>
        <p:spPr bwMode="auto">
          <a:xfrm>
            <a:off x="2606675" y="1311275"/>
            <a:ext cx="2346325" cy="593725"/>
          </a:xfrm>
          <a:prstGeom prst="roundRect">
            <a:avLst>
              <a:gd name="adj" fmla="val 16667"/>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nchor="b"/>
          <a:lstStyle/>
          <a:p>
            <a:pPr algn="r"/>
            <a:endParaRPr lang="en-US"/>
          </a:p>
        </p:txBody>
      </p:sp>
      <p:sp>
        <p:nvSpPr>
          <p:cNvPr id="13323" name="TextBox 10"/>
          <p:cNvSpPr txBox="1">
            <a:spLocks noChangeArrowheads="1"/>
          </p:cNvSpPr>
          <p:nvPr/>
        </p:nvSpPr>
        <p:spPr bwMode="auto">
          <a:xfrm>
            <a:off x="2598738" y="1308100"/>
            <a:ext cx="2514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sz="1400" b="1"/>
              <a:t>Advanced commercial financing (ESCOs)</a:t>
            </a:r>
          </a:p>
        </p:txBody>
      </p:sp>
      <p:sp>
        <p:nvSpPr>
          <p:cNvPr id="20" name="Rounded Rectangle 19"/>
          <p:cNvSpPr/>
          <p:nvPr/>
        </p:nvSpPr>
        <p:spPr bwMode="auto">
          <a:xfrm>
            <a:off x="2606675" y="2057400"/>
            <a:ext cx="2346325" cy="619125"/>
          </a:xfrm>
          <a:prstGeom prst="roundRect">
            <a:avLst/>
          </a:prstGeom>
          <a:solidFill>
            <a:schemeClr val="accent1">
              <a:lumMod val="90000"/>
            </a:schemeClr>
          </a:solidFill>
          <a:ln w="9525" cap="flat" cmpd="sng" algn="ctr">
            <a:noFill/>
            <a:prstDash val="solid"/>
            <a:round/>
            <a:headEnd type="none" w="med" len="med"/>
            <a:tailEnd type="none" w="med" len="med"/>
          </a:ln>
          <a:effectLst/>
        </p:spPr>
        <p:txBody>
          <a:bodyPr anchor="b"/>
          <a:lstStyle/>
          <a:p>
            <a:pPr algn="r">
              <a:defRPr/>
            </a:pPr>
            <a:endParaRPr lang="en-US">
              <a:ea typeface="+mn-ea"/>
            </a:endParaRPr>
          </a:p>
        </p:txBody>
      </p:sp>
      <p:sp>
        <p:nvSpPr>
          <p:cNvPr id="13325" name="Rounded Rectangle 24"/>
          <p:cNvSpPr>
            <a:spLocks noChangeArrowheads="1"/>
          </p:cNvSpPr>
          <p:nvPr/>
        </p:nvSpPr>
        <p:spPr bwMode="auto">
          <a:xfrm>
            <a:off x="2597150" y="2819400"/>
            <a:ext cx="2355850" cy="619125"/>
          </a:xfrm>
          <a:prstGeom prst="roundRect">
            <a:avLst>
              <a:gd name="adj" fmla="val 16667"/>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nchor="b"/>
          <a:lstStyle/>
          <a:p>
            <a:pPr algn="r"/>
            <a:endParaRPr lang="en-US"/>
          </a:p>
        </p:txBody>
      </p:sp>
      <p:sp>
        <p:nvSpPr>
          <p:cNvPr id="26" name="Rounded Rectangle 25"/>
          <p:cNvSpPr/>
          <p:nvPr/>
        </p:nvSpPr>
        <p:spPr bwMode="auto">
          <a:xfrm>
            <a:off x="2597150" y="3594100"/>
            <a:ext cx="2355850" cy="620713"/>
          </a:xfrm>
          <a:prstGeom prst="roundRect">
            <a:avLst/>
          </a:prstGeom>
          <a:solidFill>
            <a:schemeClr val="accent1">
              <a:lumMod val="90000"/>
            </a:schemeClr>
          </a:solidFill>
          <a:ln w="9525" cap="flat" cmpd="sng" algn="ctr">
            <a:noFill/>
            <a:prstDash val="solid"/>
            <a:round/>
            <a:headEnd type="none" w="med" len="med"/>
            <a:tailEnd type="none" w="med" len="med"/>
          </a:ln>
          <a:effectLst/>
        </p:spPr>
        <p:txBody>
          <a:bodyPr anchor="b"/>
          <a:lstStyle/>
          <a:p>
            <a:pPr algn="r">
              <a:defRPr/>
            </a:pPr>
            <a:endParaRPr lang="en-US">
              <a:ea typeface="+mn-ea"/>
            </a:endParaRPr>
          </a:p>
        </p:txBody>
      </p:sp>
      <p:sp>
        <p:nvSpPr>
          <p:cNvPr id="13327" name="Rounded Rectangle 26"/>
          <p:cNvSpPr>
            <a:spLocks noChangeArrowheads="1"/>
          </p:cNvSpPr>
          <p:nvPr/>
        </p:nvSpPr>
        <p:spPr bwMode="auto">
          <a:xfrm>
            <a:off x="2597150" y="4343400"/>
            <a:ext cx="2355850" cy="619125"/>
          </a:xfrm>
          <a:prstGeom prst="roundRect">
            <a:avLst>
              <a:gd name="adj" fmla="val 16667"/>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nchor="b"/>
          <a:lstStyle/>
          <a:p>
            <a:pPr algn="r"/>
            <a:endParaRPr lang="en-US"/>
          </a:p>
        </p:txBody>
      </p:sp>
      <p:sp>
        <p:nvSpPr>
          <p:cNvPr id="28" name="Rounded Rectangle 27"/>
          <p:cNvSpPr/>
          <p:nvPr/>
        </p:nvSpPr>
        <p:spPr bwMode="auto">
          <a:xfrm>
            <a:off x="2597150" y="5121275"/>
            <a:ext cx="2355850" cy="620713"/>
          </a:xfrm>
          <a:prstGeom prst="roundRect">
            <a:avLst/>
          </a:prstGeom>
          <a:solidFill>
            <a:schemeClr val="accent1">
              <a:lumMod val="90000"/>
            </a:schemeClr>
          </a:solidFill>
          <a:ln w="9525" cap="flat" cmpd="sng" algn="ctr">
            <a:noFill/>
            <a:prstDash val="solid"/>
            <a:round/>
            <a:headEnd type="none" w="med" len="med"/>
            <a:tailEnd type="none" w="med" len="med"/>
          </a:ln>
          <a:effectLst/>
        </p:spPr>
        <p:txBody>
          <a:bodyPr anchor="b"/>
          <a:lstStyle/>
          <a:p>
            <a:pPr algn="r">
              <a:defRPr/>
            </a:pPr>
            <a:endParaRPr lang="en-US">
              <a:ea typeface="+mn-ea"/>
            </a:endParaRPr>
          </a:p>
        </p:txBody>
      </p:sp>
      <p:sp>
        <p:nvSpPr>
          <p:cNvPr id="13329" name="Rounded Rectangle 28"/>
          <p:cNvSpPr>
            <a:spLocks noChangeArrowheads="1"/>
          </p:cNvSpPr>
          <p:nvPr/>
        </p:nvSpPr>
        <p:spPr bwMode="auto">
          <a:xfrm>
            <a:off x="2595563" y="5945188"/>
            <a:ext cx="2357437" cy="619125"/>
          </a:xfrm>
          <a:prstGeom prst="roundRect">
            <a:avLst>
              <a:gd name="adj" fmla="val 16667"/>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nchor="b"/>
          <a:lstStyle/>
          <a:p>
            <a:pPr algn="r"/>
            <a:endParaRPr lang="en-US"/>
          </a:p>
        </p:txBody>
      </p:sp>
      <p:sp>
        <p:nvSpPr>
          <p:cNvPr id="13330" name="TextBox 29"/>
          <p:cNvSpPr txBox="1">
            <a:spLocks noChangeArrowheads="1"/>
          </p:cNvSpPr>
          <p:nvPr/>
        </p:nvSpPr>
        <p:spPr bwMode="auto">
          <a:xfrm>
            <a:off x="2611438" y="2073275"/>
            <a:ext cx="22098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sz="1400" b="1"/>
              <a:t>Commercial financing (loans/bonds)</a:t>
            </a:r>
          </a:p>
        </p:txBody>
      </p:sp>
      <p:sp>
        <p:nvSpPr>
          <p:cNvPr id="13331" name="TextBox 30"/>
          <p:cNvSpPr txBox="1">
            <a:spLocks noChangeArrowheads="1"/>
          </p:cNvSpPr>
          <p:nvPr/>
        </p:nvSpPr>
        <p:spPr bwMode="auto">
          <a:xfrm>
            <a:off x="2606675" y="2832100"/>
            <a:ext cx="2514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sz="1400" b="1"/>
              <a:t>Partial credit or risk guarantees</a:t>
            </a:r>
          </a:p>
        </p:txBody>
      </p:sp>
      <p:sp>
        <p:nvSpPr>
          <p:cNvPr id="13332" name="TextBox 31"/>
          <p:cNvSpPr txBox="1">
            <a:spLocks noChangeArrowheads="1"/>
          </p:cNvSpPr>
          <p:nvPr/>
        </p:nvSpPr>
        <p:spPr bwMode="auto">
          <a:xfrm>
            <a:off x="2611438" y="3751263"/>
            <a:ext cx="2219325" cy="306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sz="1400" b="1"/>
              <a:t>Dedicated credit lines</a:t>
            </a:r>
          </a:p>
        </p:txBody>
      </p:sp>
      <p:sp>
        <p:nvSpPr>
          <p:cNvPr id="13333" name="TextBox 32"/>
          <p:cNvSpPr txBox="1">
            <a:spLocks noChangeArrowheads="1"/>
          </p:cNvSpPr>
          <p:nvPr/>
        </p:nvSpPr>
        <p:spPr bwMode="auto">
          <a:xfrm>
            <a:off x="2598738" y="4419600"/>
            <a:ext cx="25146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sz="1400" b="1" dirty="0"/>
              <a:t>EE funds/Public </a:t>
            </a:r>
            <a:r>
              <a:rPr lang="en-US" sz="1400" b="1" dirty="0" smtClean="0"/>
              <a:t>ESCOs</a:t>
            </a:r>
            <a:endParaRPr lang="en-US" sz="1400" b="1" dirty="0"/>
          </a:p>
        </p:txBody>
      </p:sp>
      <p:sp>
        <p:nvSpPr>
          <p:cNvPr id="13334" name="TextBox 33"/>
          <p:cNvSpPr txBox="1">
            <a:spLocks noChangeArrowheads="1"/>
          </p:cNvSpPr>
          <p:nvPr/>
        </p:nvSpPr>
        <p:spPr bwMode="auto">
          <a:xfrm>
            <a:off x="2598738" y="5170488"/>
            <a:ext cx="2514600"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sz="1400" b="1"/>
              <a:t>Budget financing with budget capture</a:t>
            </a:r>
          </a:p>
        </p:txBody>
      </p:sp>
      <p:sp>
        <p:nvSpPr>
          <p:cNvPr id="13335" name="TextBox 34"/>
          <p:cNvSpPr txBox="1">
            <a:spLocks noChangeArrowheads="1"/>
          </p:cNvSpPr>
          <p:nvPr/>
        </p:nvSpPr>
        <p:spPr bwMode="auto">
          <a:xfrm>
            <a:off x="2598738" y="6088063"/>
            <a:ext cx="25146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sz="1400" b="1"/>
              <a:t>Budget financing/Grants</a:t>
            </a:r>
          </a:p>
        </p:txBody>
      </p:sp>
      <p:sp>
        <p:nvSpPr>
          <p:cNvPr id="36" name="Rounded Rectangle 35"/>
          <p:cNvSpPr/>
          <p:nvPr/>
        </p:nvSpPr>
        <p:spPr bwMode="auto">
          <a:xfrm>
            <a:off x="5029200" y="1308100"/>
            <a:ext cx="3886200" cy="593725"/>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anchor="b"/>
          <a:lstStyle/>
          <a:p>
            <a:pPr algn="r">
              <a:defRPr/>
            </a:pPr>
            <a:endParaRPr lang="en-US">
              <a:ea typeface="+mn-ea"/>
            </a:endParaRPr>
          </a:p>
        </p:txBody>
      </p:sp>
      <p:sp>
        <p:nvSpPr>
          <p:cNvPr id="38" name="Rounded Rectangle 37"/>
          <p:cNvSpPr/>
          <p:nvPr/>
        </p:nvSpPr>
        <p:spPr bwMode="auto">
          <a:xfrm>
            <a:off x="5029200" y="2073275"/>
            <a:ext cx="3886200" cy="593725"/>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anchor="b"/>
          <a:lstStyle/>
          <a:p>
            <a:pPr algn="r">
              <a:defRPr/>
            </a:pPr>
            <a:endParaRPr lang="en-US">
              <a:ea typeface="+mn-ea"/>
            </a:endParaRPr>
          </a:p>
        </p:txBody>
      </p:sp>
      <p:sp>
        <p:nvSpPr>
          <p:cNvPr id="39" name="Rounded Rectangle 38"/>
          <p:cNvSpPr/>
          <p:nvPr/>
        </p:nvSpPr>
        <p:spPr bwMode="auto">
          <a:xfrm>
            <a:off x="5029200" y="2832100"/>
            <a:ext cx="3886200" cy="593725"/>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anchor="b"/>
          <a:lstStyle/>
          <a:p>
            <a:pPr algn="r">
              <a:defRPr/>
            </a:pPr>
            <a:endParaRPr lang="en-US">
              <a:ea typeface="+mn-ea"/>
            </a:endParaRPr>
          </a:p>
        </p:txBody>
      </p:sp>
      <p:sp>
        <p:nvSpPr>
          <p:cNvPr id="40" name="Rounded Rectangle 39"/>
          <p:cNvSpPr/>
          <p:nvPr/>
        </p:nvSpPr>
        <p:spPr bwMode="auto">
          <a:xfrm>
            <a:off x="5029200" y="3594100"/>
            <a:ext cx="3902075" cy="595313"/>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anchor="b"/>
          <a:lstStyle/>
          <a:p>
            <a:pPr algn="r">
              <a:defRPr/>
            </a:pPr>
            <a:endParaRPr lang="en-US">
              <a:ea typeface="+mn-ea"/>
            </a:endParaRPr>
          </a:p>
        </p:txBody>
      </p:sp>
      <p:sp>
        <p:nvSpPr>
          <p:cNvPr id="41" name="Rounded Rectangle 40"/>
          <p:cNvSpPr/>
          <p:nvPr/>
        </p:nvSpPr>
        <p:spPr bwMode="auto">
          <a:xfrm>
            <a:off x="5029200" y="4356100"/>
            <a:ext cx="3902075" cy="593725"/>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anchor="b"/>
          <a:lstStyle/>
          <a:p>
            <a:pPr algn="r">
              <a:defRPr/>
            </a:pPr>
            <a:endParaRPr lang="en-US">
              <a:ea typeface="+mn-ea"/>
            </a:endParaRPr>
          </a:p>
        </p:txBody>
      </p:sp>
      <p:sp>
        <p:nvSpPr>
          <p:cNvPr id="42" name="Rounded Rectangle 41"/>
          <p:cNvSpPr/>
          <p:nvPr/>
        </p:nvSpPr>
        <p:spPr bwMode="auto">
          <a:xfrm>
            <a:off x="5029200" y="5146675"/>
            <a:ext cx="3905250" cy="595313"/>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anchor="b"/>
          <a:lstStyle/>
          <a:p>
            <a:pPr algn="r">
              <a:defRPr/>
            </a:pPr>
            <a:endParaRPr lang="en-US">
              <a:ea typeface="+mn-ea"/>
            </a:endParaRPr>
          </a:p>
        </p:txBody>
      </p:sp>
      <p:sp>
        <p:nvSpPr>
          <p:cNvPr id="43" name="Rounded Rectangle 42"/>
          <p:cNvSpPr/>
          <p:nvPr/>
        </p:nvSpPr>
        <p:spPr bwMode="auto">
          <a:xfrm>
            <a:off x="5029200" y="5970588"/>
            <a:ext cx="3914775" cy="593725"/>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anchor="b"/>
          <a:lstStyle/>
          <a:p>
            <a:pPr algn="r">
              <a:defRPr/>
            </a:pPr>
            <a:endParaRPr lang="en-US">
              <a:ea typeface="+mn-ea"/>
            </a:endParaRPr>
          </a:p>
        </p:txBody>
      </p:sp>
      <p:sp>
        <p:nvSpPr>
          <p:cNvPr id="15391" name="TextBox 43"/>
          <p:cNvSpPr txBox="1">
            <a:spLocks noChangeArrowheads="1"/>
          </p:cNvSpPr>
          <p:nvPr/>
        </p:nvSpPr>
        <p:spPr bwMode="auto">
          <a:xfrm>
            <a:off x="5029200" y="5121275"/>
            <a:ext cx="3871913" cy="646113"/>
          </a:xfrm>
          <a:prstGeom prst="rect">
            <a:avLst/>
          </a:prstGeom>
          <a:noFill/>
          <a:ln w="9525">
            <a:noFill/>
            <a:miter lim="800000"/>
            <a:headEnd/>
            <a:tailEnd/>
          </a:ln>
        </p:spPr>
        <p:txBody>
          <a:bodyPr>
            <a:spAutoFit/>
          </a:bodyPr>
          <a:lstStyle>
            <a:lvl1pPr marL="225425" indent="-225425"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b="1" dirty="0"/>
              <a:t>+</a:t>
            </a:r>
            <a:r>
              <a:rPr lang="en-US" dirty="0"/>
              <a:t> Easy to implement, can directly finance municipalities</a:t>
            </a:r>
            <a:endParaRPr lang="en-US" b="1" dirty="0"/>
          </a:p>
          <a:p>
            <a:pPr eaLnBrk="1" hangingPunct="1"/>
            <a:r>
              <a:rPr lang="en-US" b="1" dirty="0"/>
              <a:t>–</a:t>
            </a:r>
            <a:r>
              <a:rPr lang="en-US" dirty="0"/>
              <a:t> Institutional sustainability is questionable</a:t>
            </a:r>
          </a:p>
        </p:txBody>
      </p:sp>
      <p:sp>
        <p:nvSpPr>
          <p:cNvPr id="15392" name="TextBox 44"/>
          <p:cNvSpPr txBox="1">
            <a:spLocks noChangeArrowheads="1"/>
          </p:cNvSpPr>
          <p:nvPr/>
        </p:nvSpPr>
        <p:spPr bwMode="auto">
          <a:xfrm>
            <a:off x="5029200" y="4303713"/>
            <a:ext cx="3876675" cy="646112"/>
          </a:xfrm>
          <a:prstGeom prst="rect">
            <a:avLst/>
          </a:prstGeom>
          <a:noFill/>
          <a:ln w="9525">
            <a:noFill/>
            <a:miter lim="800000"/>
            <a:headEnd/>
            <a:tailEnd/>
          </a:ln>
        </p:spPr>
        <p:txBody>
          <a:bodyPr>
            <a:spAutoFit/>
          </a:bodyPr>
          <a:lstStyle>
            <a:lvl1pPr marL="225425" indent="-225425"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b="1"/>
              <a:t>+ </a:t>
            </a:r>
            <a:r>
              <a:rPr lang="en-US"/>
              <a:t>Can be structured to address financing needs and evolving capacity of municipalities</a:t>
            </a:r>
          </a:p>
          <a:p>
            <a:pPr eaLnBrk="1" hangingPunct="1"/>
            <a:r>
              <a:rPr lang="en-US" b="1"/>
              <a:t>– </a:t>
            </a:r>
            <a:r>
              <a:rPr lang="en-US"/>
              <a:t>challenging cost coverage from revenues </a:t>
            </a:r>
          </a:p>
        </p:txBody>
      </p:sp>
      <p:sp>
        <p:nvSpPr>
          <p:cNvPr id="15393" name="TextBox 45"/>
          <p:cNvSpPr txBox="1">
            <a:spLocks noChangeArrowheads="1"/>
          </p:cNvSpPr>
          <p:nvPr/>
        </p:nvSpPr>
        <p:spPr bwMode="auto">
          <a:xfrm>
            <a:off x="5029200" y="3554413"/>
            <a:ext cx="3871913" cy="646112"/>
          </a:xfrm>
          <a:prstGeom prst="rect">
            <a:avLst/>
          </a:prstGeom>
          <a:noFill/>
          <a:ln w="9525">
            <a:noFill/>
            <a:miter lim="800000"/>
            <a:headEnd/>
            <a:tailEnd/>
          </a:ln>
        </p:spPr>
        <p:txBody>
          <a:bodyPr>
            <a:spAutoFit/>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b="1"/>
              <a:t>+ </a:t>
            </a:r>
            <a:r>
              <a:rPr lang="en-US"/>
              <a:t>Leveraging of private funds</a:t>
            </a:r>
          </a:p>
          <a:p>
            <a:pPr eaLnBrk="1" hangingPunct="1"/>
            <a:r>
              <a:rPr lang="en-US" b="1"/>
              <a:t>– </a:t>
            </a:r>
            <a:r>
              <a:rPr lang="en-US"/>
              <a:t>needs municipalities/ ESCOs that have borrowing capacity</a:t>
            </a:r>
          </a:p>
        </p:txBody>
      </p:sp>
      <p:sp>
        <p:nvSpPr>
          <p:cNvPr id="15394" name="TextBox 46"/>
          <p:cNvSpPr txBox="1">
            <a:spLocks noChangeArrowheads="1"/>
          </p:cNvSpPr>
          <p:nvPr/>
        </p:nvSpPr>
        <p:spPr bwMode="auto">
          <a:xfrm>
            <a:off x="5029200" y="5930900"/>
            <a:ext cx="3886200" cy="647700"/>
          </a:xfrm>
          <a:prstGeom prst="rect">
            <a:avLst/>
          </a:prstGeom>
          <a:noFill/>
          <a:ln w="9525">
            <a:noFill/>
            <a:miter lim="800000"/>
            <a:headEnd/>
            <a:tailEnd/>
          </a:ln>
        </p:spPr>
        <p:txBody>
          <a:bodyPr>
            <a:spAutoFit/>
          </a:bodyPr>
          <a:lstStyle>
            <a:lvl1pPr marL="225425" indent="-225425"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b="1"/>
              <a:t>+ </a:t>
            </a:r>
            <a:r>
              <a:rPr lang="en-US"/>
              <a:t>Easy to implement, can directly finance municipalities</a:t>
            </a:r>
          </a:p>
          <a:p>
            <a:pPr eaLnBrk="1" hangingPunct="1"/>
            <a:r>
              <a:rPr lang="en-US" b="1"/>
              <a:t>– </a:t>
            </a:r>
            <a:r>
              <a:rPr lang="en-US"/>
              <a:t>Sustainability is questionable</a:t>
            </a:r>
          </a:p>
        </p:txBody>
      </p:sp>
      <p:sp>
        <p:nvSpPr>
          <p:cNvPr id="15395" name="TextBox 47"/>
          <p:cNvSpPr txBox="1">
            <a:spLocks noChangeArrowheads="1"/>
          </p:cNvSpPr>
          <p:nvPr/>
        </p:nvSpPr>
        <p:spPr bwMode="auto">
          <a:xfrm>
            <a:off x="5005388" y="2792413"/>
            <a:ext cx="3886200" cy="646112"/>
          </a:xfrm>
          <a:prstGeom prst="rect">
            <a:avLst/>
          </a:prstGeom>
          <a:noFill/>
          <a:ln w="9525">
            <a:noFill/>
            <a:miter lim="800000"/>
            <a:headEnd/>
            <a:tailEnd/>
          </a:ln>
        </p:spPr>
        <p:txBody>
          <a:bodyPr>
            <a:spAutoFit/>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b="1"/>
              <a:t>+ </a:t>
            </a:r>
            <a:r>
              <a:rPr lang="en-US"/>
              <a:t>may scale up commercial financing</a:t>
            </a:r>
          </a:p>
          <a:p>
            <a:pPr eaLnBrk="1" hangingPunct="1"/>
            <a:r>
              <a:rPr lang="en-US" b="1"/>
              <a:t>– </a:t>
            </a:r>
            <a:r>
              <a:rPr lang="en-US"/>
              <a:t>needs mature banking sector and eligible borrowers; poor track record in several countries</a:t>
            </a:r>
          </a:p>
        </p:txBody>
      </p:sp>
      <p:sp>
        <p:nvSpPr>
          <p:cNvPr id="13348" name="TextBox 48"/>
          <p:cNvSpPr txBox="1">
            <a:spLocks noChangeArrowheads="1"/>
          </p:cNvSpPr>
          <p:nvPr/>
        </p:nvSpPr>
        <p:spPr bwMode="auto">
          <a:xfrm>
            <a:off x="5010150" y="2135188"/>
            <a:ext cx="38862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b="1"/>
              <a:t>+ </a:t>
            </a:r>
            <a:r>
              <a:rPr lang="en-US"/>
              <a:t>can address financing issues</a:t>
            </a:r>
          </a:p>
          <a:p>
            <a:pPr eaLnBrk="1" hangingPunct="1"/>
            <a:r>
              <a:rPr lang="en-US" b="1"/>
              <a:t>– </a:t>
            </a:r>
            <a:r>
              <a:rPr lang="en-US"/>
              <a:t>needs municipalities with strong borrowing capacity</a:t>
            </a:r>
          </a:p>
        </p:txBody>
      </p:sp>
      <p:sp>
        <p:nvSpPr>
          <p:cNvPr id="15397" name="TextBox 49"/>
          <p:cNvSpPr txBox="1">
            <a:spLocks noChangeArrowheads="1"/>
          </p:cNvSpPr>
          <p:nvPr/>
        </p:nvSpPr>
        <p:spPr bwMode="auto">
          <a:xfrm>
            <a:off x="5010150" y="1258888"/>
            <a:ext cx="3886200" cy="646112"/>
          </a:xfrm>
          <a:prstGeom prst="rect">
            <a:avLst/>
          </a:prstGeom>
          <a:noFill/>
          <a:ln w="9525">
            <a:noFill/>
            <a:miter lim="800000"/>
            <a:headEnd/>
            <a:tailEnd/>
          </a:ln>
        </p:spPr>
        <p:txBody>
          <a:bodyPr>
            <a:spAutoFit/>
          </a:bodyPr>
          <a:lstStyle>
            <a:lvl1pPr marL="225425" indent="-225425"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r>
              <a:rPr lang="en-US" b="1"/>
              <a:t>+ </a:t>
            </a:r>
            <a:r>
              <a:rPr lang="en-US"/>
              <a:t>can address financing and implementation issues and build ESCO capacity</a:t>
            </a:r>
          </a:p>
          <a:p>
            <a:pPr eaLnBrk="1" hangingPunct="1"/>
            <a:r>
              <a:rPr lang="en-US" b="1"/>
              <a:t>– </a:t>
            </a:r>
            <a:r>
              <a:rPr lang="en-US"/>
              <a:t>Needs a mature market with operating ESCOs</a:t>
            </a:r>
          </a:p>
        </p:txBody>
      </p:sp>
      <p:sp>
        <p:nvSpPr>
          <p:cNvPr id="4" name="Slide Number Placeholder 3"/>
          <p:cNvSpPr>
            <a:spLocks noGrp="1"/>
          </p:cNvSpPr>
          <p:nvPr>
            <p:ph type="sldNum" sz="quarter" idx="12"/>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A991CEBE-1E2E-AB4D-A95E-036BF57D618D}" type="slidenum">
              <a:rPr lang="en-US">
                <a:solidFill>
                  <a:schemeClr val="bg2"/>
                </a:solidFill>
              </a:rPr>
              <a:pPr eaLnBrk="1" hangingPunct="1"/>
              <a:t>12</a:t>
            </a:fld>
            <a:endParaRPr lang="en-US" dirty="0">
              <a:solidFill>
                <a:schemeClr val="bg2"/>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4038600" cy="487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4724400" y="990600"/>
            <a:ext cx="4191000" cy="487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533400" y="914400"/>
            <a:ext cx="4105275" cy="4876800"/>
          </a:xfrm>
        </p:spPr>
        <p:txBody>
          <a:bodyPr>
            <a:noAutofit/>
          </a:bodyPr>
          <a:lstStyle/>
          <a:p>
            <a:pPr marL="0" indent="0" algn="ctr">
              <a:spcBef>
                <a:spcPts val="300"/>
              </a:spcBef>
              <a:buClr>
                <a:schemeClr val="tx2">
                  <a:lumMod val="75000"/>
                </a:schemeClr>
              </a:buClr>
              <a:buFontTx/>
              <a:buNone/>
              <a:defRPr/>
            </a:pPr>
            <a:r>
              <a:rPr lang="en-US" sz="1600" b="1" dirty="0" smtClean="0">
                <a:solidFill>
                  <a:srgbClr val="FF0000"/>
                </a:solidFill>
                <a:ea typeface="+mn-ea"/>
                <a:cs typeface="Arial" pitchFamily="34" charset="0"/>
              </a:rPr>
              <a:t>Lessons</a:t>
            </a:r>
          </a:p>
          <a:p>
            <a:pPr>
              <a:spcBef>
                <a:spcPts val="300"/>
              </a:spcBef>
              <a:buClr>
                <a:schemeClr val="tx2">
                  <a:lumMod val="75000"/>
                </a:schemeClr>
              </a:buClr>
              <a:defRPr/>
            </a:pPr>
            <a:endParaRPr lang="en-US" sz="1200" b="1" i="1" dirty="0">
              <a:solidFill>
                <a:srgbClr val="FF0000"/>
              </a:solidFill>
              <a:ea typeface="+mn-ea"/>
              <a:cs typeface="Arial" pitchFamily="34" charset="0"/>
            </a:endParaRPr>
          </a:p>
          <a:p>
            <a:pPr>
              <a:spcBef>
                <a:spcPts val="300"/>
              </a:spcBef>
              <a:buClr>
                <a:schemeClr val="tx2">
                  <a:lumMod val="75000"/>
                </a:schemeClr>
              </a:buClr>
              <a:defRPr/>
            </a:pPr>
            <a:r>
              <a:rPr lang="en-US" sz="1400" b="1" i="1" dirty="0" smtClean="0">
                <a:solidFill>
                  <a:srgbClr val="FF0000"/>
                </a:solidFill>
                <a:ea typeface="+mn-ea"/>
                <a:cs typeface="Arial" pitchFamily="34" charset="0"/>
              </a:rPr>
              <a:t>EE is resource-intensive</a:t>
            </a:r>
            <a:r>
              <a:rPr lang="en-US" sz="1400" dirty="0" smtClean="0">
                <a:solidFill>
                  <a:srgbClr val="FF0000"/>
                </a:solidFill>
                <a:ea typeface="+mn-ea"/>
                <a:cs typeface="Arial" pitchFamily="34" charset="0"/>
              </a:rPr>
              <a:t> </a:t>
            </a:r>
            <a:r>
              <a:rPr lang="en-US" sz="1400" dirty="0" smtClean="0">
                <a:solidFill>
                  <a:schemeClr val="tx2"/>
                </a:solidFill>
                <a:ea typeface="+mn-ea"/>
                <a:cs typeface="Arial" pitchFamily="34" charset="0"/>
              </a:rPr>
              <a:t>and requires a long-term focus</a:t>
            </a:r>
          </a:p>
          <a:p>
            <a:pPr>
              <a:spcBef>
                <a:spcPts val="300"/>
              </a:spcBef>
              <a:buClr>
                <a:schemeClr val="tx2">
                  <a:lumMod val="75000"/>
                </a:schemeClr>
              </a:buClr>
              <a:defRPr/>
            </a:pPr>
            <a:r>
              <a:rPr lang="en-US" sz="1400" b="1" i="1" dirty="0" smtClean="0">
                <a:solidFill>
                  <a:srgbClr val="FF0000"/>
                </a:solidFill>
                <a:ea typeface="+mn-ea"/>
                <a:cs typeface="Arial" pitchFamily="34" charset="0"/>
              </a:rPr>
              <a:t>Sector reforms</a:t>
            </a:r>
            <a:r>
              <a:rPr lang="en-US" sz="1400" dirty="0" smtClean="0">
                <a:solidFill>
                  <a:srgbClr val="FF0000"/>
                </a:solidFill>
                <a:ea typeface="+mn-ea"/>
                <a:cs typeface="Arial" pitchFamily="34" charset="0"/>
              </a:rPr>
              <a:t> </a:t>
            </a:r>
            <a:r>
              <a:rPr lang="en-US" sz="1400" dirty="0" smtClean="0">
                <a:solidFill>
                  <a:schemeClr val="tx2"/>
                </a:solidFill>
                <a:ea typeface="+mn-ea"/>
                <a:cs typeface="Arial" pitchFamily="34" charset="0"/>
              </a:rPr>
              <a:t>have been crucial to create enabling environment and proper incentives for EE</a:t>
            </a:r>
          </a:p>
          <a:p>
            <a:pPr>
              <a:spcBef>
                <a:spcPts val="300"/>
              </a:spcBef>
              <a:buClr>
                <a:schemeClr val="tx2">
                  <a:lumMod val="75000"/>
                </a:schemeClr>
              </a:buClr>
              <a:defRPr/>
            </a:pPr>
            <a:r>
              <a:rPr lang="en-US" sz="1400" b="1" i="1" dirty="0" smtClean="0">
                <a:solidFill>
                  <a:srgbClr val="FF0000"/>
                </a:solidFill>
                <a:ea typeface="+mn-ea"/>
                <a:cs typeface="Arial" pitchFamily="34" charset="0"/>
              </a:rPr>
              <a:t>EE governance</a:t>
            </a:r>
            <a:r>
              <a:rPr lang="en-US" sz="1400" dirty="0" smtClean="0">
                <a:solidFill>
                  <a:srgbClr val="FF0000"/>
                </a:solidFill>
                <a:ea typeface="+mn-ea"/>
                <a:cs typeface="Arial" pitchFamily="34" charset="0"/>
              </a:rPr>
              <a:t> </a:t>
            </a:r>
            <a:r>
              <a:rPr lang="en-US" sz="1400" dirty="0" smtClean="0">
                <a:solidFill>
                  <a:schemeClr val="tx2"/>
                </a:solidFill>
                <a:ea typeface="+mn-ea"/>
                <a:cs typeface="Arial" pitchFamily="34" charset="0"/>
              </a:rPr>
              <a:t>is critical to ensure strong policy/legal frameworks are in place and implementation is effective (e.g., time-based targets with clear accountability)</a:t>
            </a:r>
          </a:p>
          <a:p>
            <a:pPr>
              <a:spcBef>
                <a:spcPts val="300"/>
              </a:spcBef>
              <a:buClr>
                <a:schemeClr val="tx2">
                  <a:lumMod val="75000"/>
                </a:schemeClr>
              </a:buClr>
              <a:defRPr/>
            </a:pPr>
            <a:r>
              <a:rPr lang="en-US" sz="1400" dirty="0" smtClean="0">
                <a:solidFill>
                  <a:schemeClr val="tx2"/>
                </a:solidFill>
                <a:ea typeface="+mn-ea"/>
                <a:cs typeface="Arial" pitchFamily="34" charset="0"/>
              </a:rPr>
              <a:t>Development of efficient </a:t>
            </a:r>
            <a:r>
              <a:rPr lang="en-US" sz="1400" b="1" i="1" dirty="0" smtClean="0">
                <a:solidFill>
                  <a:srgbClr val="FF0000"/>
                </a:solidFill>
                <a:ea typeface="+mn-ea"/>
                <a:cs typeface="Arial" pitchFamily="34" charset="0"/>
              </a:rPr>
              <a:t>delivery mechanisms</a:t>
            </a:r>
            <a:r>
              <a:rPr lang="en-US" sz="1400" dirty="0" smtClean="0">
                <a:solidFill>
                  <a:srgbClr val="FF0000"/>
                </a:solidFill>
                <a:ea typeface="+mn-ea"/>
                <a:cs typeface="Arial" pitchFamily="34" charset="0"/>
              </a:rPr>
              <a:t> </a:t>
            </a:r>
            <a:r>
              <a:rPr lang="en-US" sz="1400" dirty="0" smtClean="0">
                <a:solidFill>
                  <a:schemeClr val="tx2"/>
                </a:solidFill>
                <a:ea typeface="+mn-ea"/>
                <a:cs typeface="Arial" pitchFamily="34" charset="0"/>
              </a:rPr>
              <a:t>(e.g., credit lines, ESCOs, utility programs, labeling schemes) are more important than technology</a:t>
            </a:r>
          </a:p>
          <a:p>
            <a:pPr>
              <a:spcBef>
                <a:spcPts val="300"/>
              </a:spcBef>
              <a:buClr>
                <a:schemeClr val="tx2">
                  <a:lumMod val="75000"/>
                </a:schemeClr>
              </a:buClr>
              <a:defRPr/>
            </a:pPr>
            <a:r>
              <a:rPr lang="en-US" sz="1400" b="1" i="1" dirty="0" smtClean="0">
                <a:solidFill>
                  <a:srgbClr val="FF0000"/>
                </a:solidFill>
                <a:ea typeface="+mn-ea"/>
                <a:cs typeface="Arial" pitchFamily="34" charset="0"/>
              </a:rPr>
              <a:t>Financing</a:t>
            </a:r>
            <a:r>
              <a:rPr lang="en-US" sz="1400" dirty="0" smtClean="0">
                <a:solidFill>
                  <a:schemeClr val="tx2"/>
                </a:solidFill>
                <a:ea typeface="+mn-ea"/>
                <a:cs typeface="Arial" pitchFamily="34" charset="0"/>
              </a:rPr>
              <a:t> is available, but not always </a:t>
            </a:r>
            <a:r>
              <a:rPr lang="en-US" sz="1400" b="1" i="1" dirty="0" smtClean="0">
                <a:solidFill>
                  <a:srgbClr val="FF0000"/>
                </a:solidFill>
                <a:ea typeface="+mn-ea"/>
                <a:cs typeface="Arial" pitchFamily="34" charset="0"/>
              </a:rPr>
              <a:t>accessible and affordable</a:t>
            </a:r>
          </a:p>
          <a:p>
            <a:pPr>
              <a:spcBef>
                <a:spcPts val="300"/>
              </a:spcBef>
              <a:buClr>
                <a:schemeClr val="tx2">
                  <a:lumMod val="75000"/>
                </a:schemeClr>
              </a:buClr>
              <a:defRPr/>
            </a:pPr>
            <a:r>
              <a:rPr lang="en-US" sz="1400" dirty="0" smtClean="0">
                <a:solidFill>
                  <a:schemeClr val="tx2"/>
                </a:solidFill>
                <a:ea typeface="+mn-ea"/>
                <a:cs typeface="Arial" pitchFamily="34" charset="0"/>
              </a:rPr>
              <a:t>Access to </a:t>
            </a:r>
            <a:r>
              <a:rPr lang="en-US" sz="1400" b="1" i="1" dirty="0" smtClean="0">
                <a:solidFill>
                  <a:srgbClr val="FF0000"/>
                </a:solidFill>
                <a:ea typeface="+mn-ea"/>
                <a:cs typeface="Arial" pitchFamily="34" charset="0"/>
              </a:rPr>
              <a:t>credible data and information</a:t>
            </a:r>
            <a:r>
              <a:rPr lang="en-US" sz="1400" dirty="0" smtClean="0">
                <a:solidFill>
                  <a:schemeClr val="tx2"/>
                </a:solidFill>
                <a:ea typeface="+mn-ea"/>
                <a:cs typeface="Arial" pitchFamily="34" charset="0"/>
              </a:rPr>
              <a:t>, incentives, linking to other co-benefits (i.e., improved comfort) are also needed</a:t>
            </a:r>
          </a:p>
        </p:txBody>
      </p:sp>
      <p:sp>
        <p:nvSpPr>
          <p:cNvPr id="7" name="Content Placeholder 2"/>
          <p:cNvSpPr txBox="1">
            <a:spLocks/>
          </p:cNvSpPr>
          <p:nvPr/>
        </p:nvSpPr>
        <p:spPr>
          <a:xfrm>
            <a:off x="4760913" y="990600"/>
            <a:ext cx="4230687" cy="41116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chemeClr val="tx2">
                  <a:lumMod val="75000"/>
                </a:schemeClr>
              </a:buClr>
              <a:buFont typeface="Arial" pitchFamily="34" charset="0"/>
              <a:buNone/>
              <a:defRPr/>
            </a:pPr>
            <a:r>
              <a:rPr lang="en-US" sz="1600" b="1" dirty="0" smtClean="0">
                <a:solidFill>
                  <a:srgbClr val="FF0000"/>
                </a:solidFill>
                <a:cs typeface="Arial" pitchFamily="34" charset="0"/>
              </a:rPr>
              <a:t>Challenges</a:t>
            </a:r>
          </a:p>
          <a:p>
            <a:pPr>
              <a:buClr>
                <a:schemeClr val="tx2">
                  <a:lumMod val="75000"/>
                </a:schemeClr>
              </a:buClr>
              <a:defRPr/>
            </a:pPr>
            <a:endParaRPr lang="en-US" sz="1400" b="1" i="1" dirty="0">
              <a:solidFill>
                <a:srgbClr val="FF0000"/>
              </a:solidFill>
              <a:cs typeface="Arial" pitchFamily="34" charset="0"/>
            </a:endParaRPr>
          </a:p>
          <a:p>
            <a:pPr>
              <a:buClr>
                <a:schemeClr val="tx2">
                  <a:lumMod val="75000"/>
                </a:schemeClr>
              </a:buClr>
              <a:defRPr/>
            </a:pPr>
            <a:r>
              <a:rPr lang="en-US" sz="1400" b="1" i="1" dirty="0" smtClean="0">
                <a:solidFill>
                  <a:srgbClr val="FF0000"/>
                </a:solidFill>
                <a:cs typeface="Arial" pitchFamily="34" charset="0"/>
              </a:rPr>
              <a:t>Cost reflective pricing</a:t>
            </a:r>
            <a:r>
              <a:rPr lang="en-US" sz="1400" dirty="0" smtClean="0">
                <a:solidFill>
                  <a:srgbClr val="FF0000"/>
                </a:solidFill>
                <a:cs typeface="Arial" pitchFamily="34" charset="0"/>
              </a:rPr>
              <a:t> </a:t>
            </a:r>
            <a:r>
              <a:rPr lang="en-US" sz="1400" dirty="0" smtClean="0">
                <a:solidFill>
                  <a:schemeClr val="tx2"/>
                </a:solidFill>
                <a:cs typeface="Arial" pitchFamily="34" charset="0"/>
              </a:rPr>
              <a:t>and </a:t>
            </a:r>
            <a:r>
              <a:rPr lang="en-US" sz="1400" b="1" i="1" dirty="0" smtClean="0">
                <a:solidFill>
                  <a:srgbClr val="FF0000"/>
                </a:solidFill>
                <a:cs typeface="Arial" pitchFamily="34" charset="0"/>
              </a:rPr>
              <a:t>universal metering</a:t>
            </a:r>
            <a:r>
              <a:rPr lang="en-US" sz="1400" dirty="0" smtClean="0">
                <a:cs typeface="Arial" pitchFamily="34" charset="0"/>
              </a:rPr>
              <a:t> </a:t>
            </a:r>
            <a:r>
              <a:rPr lang="en-US" sz="1400" dirty="0" smtClean="0">
                <a:solidFill>
                  <a:schemeClr val="tx2"/>
                </a:solidFill>
                <a:cs typeface="Arial" pitchFamily="34" charset="0"/>
              </a:rPr>
              <a:t>reforms remain slow</a:t>
            </a:r>
          </a:p>
          <a:p>
            <a:pPr>
              <a:buClr>
                <a:schemeClr val="tx2">
                  <a:lumMod val="75000"/>
                </a:schemeClr>
              </a:buClr>
              <a:defRPr/>
            </a:pPr>
            <a:r>
              <a:rPr lang="en-US" sz="1400" dirty="0" smtClean="0">
                <a:solidFill>
                  <a:schemeClr val="tx2"/>
                </a:solidFill>
                <a:cs typeface="Arial" pitchFamily="34" charset="0"/>
              </a:rPr>
              <a:t>EE investment needs are massive requiring increased </a:t>
            </a:r>
            <a:r>
              <a:rPr lang="en-US" sz="1400" b="1" i="1" dirty="0" smtClean="0">
                <a:solidFill>
                  <a:srgbClr val="FF0000"/>
                </a:solidFill>
                <a:cs typeface="Arial" pitchFamily="34" charset="0"/>
              </a:rPr>
              <a:t>focus on leverage</a:t>
            </a:r>
          </a:p>
          <a:p>
            <a:pPr>
              <a:buClr>
                <a:schemeClr val="tx2">
                  <a:lumMod val="75000"/>
                </a:schemeClr>
              </a:buClr>
              <a:defRPr/>
            </a:pPr>
            <a:r>
              <a:rPr lang="en-US" sz="1400" dirty="0" smtClean="0">
                <a:solidFill>
                  <a:schemeClr val="tx2"/>
                </a:solidFill>
                <a:cs typeface="Arial" pitchFamily="34" charset="0"/>
              </a:rPr>
              <a:t>Emerging EE agencies are </a:t>
            </a:r>
            <a:r>
              <a:rPr lang="en-US" sz="1400" b="1" i="1" dirty="0" smtClean="0">
                <a:solidFill>
                  <a:srgbClr val="FF0000"/>
                </a:solidFill>
                <a:cs typeface="Arial" pitchFamily="34" charset="0"/>
              </a:rPr>
              <a:t>politically weak</a:t>
            </a:r>
            <a:r>
              <a:rPr lang="en-US" sz="1400" dirty="0" smtClean="0">
                <a:solidFill>
                  <a:srgbClr val="FF0000"/>
                </a:solidFill>
                <a:cs typeface="Arial" pitchFamily="34" charset="0"/>
              </a:rPr>
              <a:t> </a:t>
            </a:r>
            <a:r>
              <a:rPr lang="en-US" sz="1400" dirty="0" smtClean="0">
                <a:solidFill>
                  <a:schemeClr val="tx2"/>
                </a:solidFill>
                <a:cs typeface="Arial" pitchFamily="34" charset="0"/>
              </a:rPr>
              <a:t>and under-resourced</a:t>
            </a:r>
          </a:p>
          <a:p>
            <a:pPr>
              <a:buClr>
                <a:schemeClr val="tx2">
                  <a:lumMod val="75000"/>
                </a:schemeClr>
              </a:buClr>
              <a:defRPr/>
            </a:pPr>
            <a:r>
              <a:rPr lang="en-US" sz="1400" dirty="0" smtClean="0">
                <a:solidFill>
                  <a:schemeClr val="tx2"/>
                </a:solidFill>
                <a:cs typeface="Arial" pitchFamily="34" charset="0"/>
              </a:rPr>
              <a:t>Credit lines for industrial and commercial sectors need to</a:t>
            </a:r>
            <a:r>
              <a:rPr lang="en-US" sz="1400" dirty="0" smtClean="0">
                <a:cs typeface="Arial" pitchFamily="34" charset="0"/>
              </a:rPr>
              <a:t> </a:t>
            </a:r>
            <a:r>
              <a:rPr lang="en-US" sz="1400" b="1" i="1" dirty="0" smtClean="0">
                <a:solidFill>
                  <a:srgbClr val="FF0000"/>
                </a:solidFill>
                <a:cs typeface="Arial" pitchFamily="34" charset="0"/>
              </a:rPr>
              <a:t>act as market catalysts</a:t>
            </a:r>
          </a:p>
          <a:p>
            <a:pPr>
              <a:buClr>
                <a:schemeClr val="tx2">
                  <a:lumMod val="75000"/>
                </a:schemeClr>
              </a:buClr>
              <a:defRPr/>
            </a:pPr>
            <a:r>
              <a:rPr lang="en-US" sz="1400" dirty="0" smtClean="0">
                <a:solidFill>
                  <a:schemeClr val="tx2"/>
                </a:solidFill>
                <a:cs typeface="Arial" pitchFamily="34" charset="0"/>
              </a:rPr>
              <a:t>Need for more robust, scalable and </a:t>
            </a:r>
            <a:r>
              <a:rPr lang="en-US" sz="1400" b="1" i="1" dirty="0" smtClean="0">
                <a:solidFill>
                  <a:srgbClr val="FF0000"/>
                </a:solidFill>
                <a:cs typeface="Arial" pitchFamily="34" charset="0"/>
              </a:rPr>
              <a:t>sustainable models for EE</a:t>
            </a:r>
            <a:r>
              <a:rPr lang="en-US" sz="1400" dirty="0" smtClean="0">
                <a:cs typeface="Arial" pitchFamily="34" charset="0"/>
              </a:rPr>
              <a:t> </a:t>
            </a:r>
            <a:r>
              <a:rPr lang="en-US" sz="1400" dirty="0" smtClean="0">
                <a:solidFill>
                  <a:schemeClr val="tx2"/>
                </a:solidFill>
                <a:cs typeface="Arial" pitchFamily="34" charset="0"/>
              </a:rPr>
              <a:t>in public and municipal buildings</a:t>
            </a:r>
          </a:p>
          <a:p>
            <a:pPr>
              <a:buClr>
                <a:schemeClr val="tx2">
                  <a:lumMod val="75000"/>
                </a:schemeClr>
              </a:buClr>
              <a:defRPr/>
            </a:pPr>
            <a:r>
              <a:rPr lang="en-US" sz="1400" dirty="0" smtClean="0">
                <a:solidFill>
                  <a:schemeClr val="tx2"/>
                </a:solidFill>
                <a:cs typeface="Arial" pitchFamily="34" charset="0"/>
              </a:rPr>
              <a:t>Region has underdeveloped energy service/ESCO markets, </a:t>
            </a:r>
            <a:r>
              <a:rPr lang="en-US" sz="1400" b="1" i="1" dirty="0" smtClean="0">
                <a:solidFill>
                  <a:srgbClr val="FF0000"/>
                </a:solidFill>
                <a:cs typeface="Arial" pitchFamily="34" charset="0"/>
              </a:rPr>
              <a:t>weak legal and regulatory frameworks</a:t>
            </a:r>
            <a:r>
              <a:rPr lang="en-US" sz="1400" dirty="0" smtClean="0">
                <a:solidFill>
                  <a:schemeClr val="tx2"/>
                </a:solidFill>
                <a:cs typeface="Arial" pitchFamily="34" charset="0"/>
              </a:rPr>
              <a:t>, mixed track record</a:t>
            </a:r>
          </a:p>
          <a:p>
            <a:pPr>
              <a:buClr>
                <a:schemeClr val="tx2">
                  <a:lumMod val="75000"/>
                </a:schemeClr>
              </a:buClr>
              <a:defRPr/>
            </a:pPr>
            <a:r>
              <a:rPr lang="en-US" sz="1400" b="1" i="1" dirty="0" smtClean="0">
                <a:solidFill>
                  <a:srgbClr val="FF0000"/>
                </a:solidFill>
                <a:cs typeface="Arial" pitchFamily="34" charset="0"/>
              </a:rPr>
              <a:t>EE cuts across all sectors</a:t>
            </a:r>
            <a:r>
              <a:rPr lang="en-US" sz="1400" dirty="0" smtClean="0">
                <a:solidFill>
                  <a:schemeClr val="tx2"/>
                </a:solidFill>
                <a:cs typeface="Arial" pitchFamily="34" charset="0"/>
              </a:rPr>
              <a:t>, requiring better cooperation with urban, water, transport, agriculture, health, education sectors</a:t>
            </a:r>
          </a:p>
          <a:p>
            <a:pPr marL="0" indent="0">
              <a:buClr>
                <a:schemeClr val="tx2">
                  <a:lumMod val="75000"/>
                </a:schemeClr>
              </a:buClr>
              <a:buFont typeface="Arial" pitchFamily="34" charset="0"/>
              <a:buNone/>
              <a:defRPr/>
            </a:pPr>
            <a:endParaRPr lang="en-US" sz="1400" dirty="0" smtClean="0">
              <a:cs typeface="Arial" pitchFamily="34" charset="0"/>
            </a:endParaRPr>
          </a:p>
        </p:txBody>
      </p:sp>
      <p:sp>
        <p:nvSpPr>
          <p:cNvPr id="14342" name="Title 1"/>
          <p:cNvSpPr>
            <a:spLocks noGrp="1"/>
          </p:cNvSpPr>
          <p:nvPr>
            <p:ph type="title"/>
          </p:nvPr>
        </p:nvSpPr>
        <p:spPr>
          <a:xfrm>
            <a:off x="609600" y="228600"/>
            <a:ext cx="8153400" cy="457200"/>
          </a:xfrm>
        </p:spPr>
        <p:txBody>
          <a:bodyPr/>
          <a:lstStyle/>
          <a:p>
            <a:r>
              <a:rPr lang="en-US" sz="2800" dirty="0">
                <a:latin typeface="Arial" charset="0"/>
              </a:rPr>
              <a:t>Lessons </a:t>
            </a:r>
            <a:r>
              <a:rPr lang="en-US" sz="2800" dirty="0" smtClean="0">
                <a:latin typeface="Arial" charset="0"/>
              </a:rPr>
              <a:t>Learned </a:t>
            </a:r>
            <a:r>
              <a:rPr lang="en-US" sz="2800" dirty="0">
                <a:latin typeface="Arial" charset="0"/>
              </a:rPr>
              <a:t>and </a:t>
            </a:r>
            <a:r>
              <a:rPr lang="en-US" sz="2800" dirty="0" smtClean="0">
                <a:latin typeface="Arial" charset="0"/>
              </a:rPr>
              <a:t>Remaining </a:t>
            </a:r>
            <a:r>
              <a:rPr lang="en-US" sz="2800" dirty="0">
                <a:latin typeface="Arial" charset="0"/>
              </a:rPr>
              <a:t>C</a:t>
            </a:r>
            <a:r>
              <a:rPr lang="en-US" sz="2800" dirty="0" smtClean="0">
                <a:latin typeface="Arial" charset="0"/>
              </a:rPr>
              <a:t>hallenges</a:t>
            </a:r>
            <a:endParaRPr lang="en-US" sz="2800" dirty="0">
              <a:latin typeface="Arial" charset="0"/>
            </a:endParaRPr>
          </a:p>
        </p:txBody>
      </p:sp>
      <p:sp>
        <p:nvSpPr>
          <p:cNvPr id="4" name="Slide Number Placeholder 3"/>
          <p:cNvSpPr>
            <a:spLocks noGrp="1"/>
          </p:cNvSpPr>
          <p:nvPr>
            <p:ph type="sldNum" sz="quarter" idx="12"/>
          </p:nvPr>
        </p:nvSpPr>
        <p:spPr/>
        <p:txBody>
          <a:bodyPr/>
          <a:lstStyle/>
          <a:p>
            <a:fld id="{39573644-2C23-4244-945B-7CCC92B7F8B7}" type="slidenum">
              <a:rPr lang="en-US" smtClean="0"/>
              <a:pPr/>
              <a:t>13</a:t>
            </a:fld>
            <a:endParaRPr lang="en-US"/>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76200"/>
            <a:ext cx="8915400" cy="762000"/>
          </a:xfrm>
        </p:spPr>
        <p:txBody>
          <a:bodyPr/>
          <a:lstStyle/>
          <a:p>
            <a:r>
              <a:rPr lang="en-US" sz="2800" dirty="0" smtClean="0"/>
              <a:t>World</a:t>
            </a:r>
            <a:r>
              <a:rPr lang="en-US" dirty="0" smtClean="0"/>
              <a:t> </a:t>
            </a:r>
            <a:r>
              <a:rPr lang="en-US" sz="2800" dirty="0" smtClean="0"/>
              <a:t>Bank</a:t>
            </a:r>
            <a:r>
              <a:rPr lang="en-US" dirty="0" smtClean="0"/>
              <a:t> </a:t>
            </a:r>
            <a:r>
              <a:rPr lang="en-US" sz="2800" dirty="0" smtClean="0"/>
              <a:t>Experience</a:t>
            </a:r>
            <a:r>
              <a:rPr lang="en-US" dirty="0" smtClean="0"/>
              <a:t> </a:t>
            </a:r>
            <a:r>
              <a:rPr lang="en-US" sz="2800" dirty="0" smtClean="0"/>
              <a:t>with</a:t>
            </a:r>
            <a:r>
              <a:rPr lang="en-US" dirty="0" smtClean="0"/>
              <a:t> </a:t>
            </a:r>
            <a:r>
              <a:rPr lang="en-US" sz="2800" dirty="0" smtClean="0"/>
              <a:t>EE</a:t>
            </a:r>
            <a:r>
              <a:rPr lang="en-US" dirty="0" smtClean="0"/>
              <a:t> </a:t>
            </a:r>
            <a:r>
              <a:rPr lang="en-US" sz="2800" dirty="0" smtClean="0"/>
              <a:t>in</a:t>
            </a:r>
            <a:r>
              <a:rPr lang="en-US" dirty="0" smtClean="0"/>
              <a:t> </a:t>
            </a:r>
            <a:r>
              <a:rPr lang="en-US" sz="2800" dirty="0" smtClean="0"/>
              <a:t>Western</a:t>
            </a:r>
            <a:r>
              <a:rPr lang="en-US" dirty="0" smtClean="0"/>
              <a:t> </a:t>
            </a:r>
            <a:r>
              <a:rPr lang="en-US" sz="2800" dirty="0" smtClean="0"/>
              <a:t>Balkans</a:t>
            </a:r>
          </a:p>
        </p:txBody>
      </p:sp>
      <p:sp>
        <p:nvSpPr>
          <p:cNvPr id="9219" name="Content Placeholder 2"/>
          <p:cNvSpPr>
            <a:spLocks noGrp="1"/>
          </p:cNvSpPr>
          <p:nvPr>
            <p:ph idx="1"/>
          </p:nvPr>
        </p:nvSpPr>
        <p:spPr>
          <a:xfrm>
            <a:off x="609600" y="990600"/>
            <a:ext cx="8305800" cy="5257800"/>
          </a:xfrm>
        </p:spPr>
        <p:txBody>
          <a:bodyPr/>
          <a:lstStyle/>
          <a:p>
            <a:pPr marL="400050">
              <a:spcAft>
                <a:spcPts val="600"/>
              </a:spcAft>
              <a:buFont typeface="Wingdings" pitchFamily="2" charset="2"/>
              <a:buChar char="q"/>
            </a:pPr>
            <a:r>
              <a:rPr lang="en-US" sz="2400" dirty="0" smtClean="0"/>
              <a:t>Recently implemented and planned projects total ~US$127 million for EE in public buildings</a:t>
            </a:r>
          </a:p>
          <a:p>
            <a:pPr marL="800100" lvl="1">
              <a:spcBef>
                <a:spcPts val="0"/>
              </a:spcBef>
              <a:spcAft>
                <a:spcPts val="300"/>
              </a:spcAft>
              <a:buFont typeface="Wingdings" pitchFamily="2" charset="2"/>
              <a:buChar char="q"/>
            </a:pPr>
            <a:r>
              <a:rPr lang="en-US" sz="2000" dirty="0" smtClean="0"/>
              <a:t>Energy savings typically 30-45% per building, payback periods ~6-8 years</a:t>
            </a:r>
          </a:p>
          <a:p>
            <a:pPr marL="800100" lvl="1">
              <a:spcBef>
                <a:spcPts val="0"/>
              </a:spcBef>
              <a:spcAft>
                <a:spcPts val="300"/>
              </a:spcAft>
              <a:buFont typeface="Wingdings" pitchFamily="2" charset="2"/>
              <a:buChar char="q"/>
            </a:pPr>
            <a:r>
              <a:rPr lang="en-US" sz="2000" dirty="0" smtClean="0"/>
              <a:t>Substantial co-benefits (improved comfort, urban renewal, public awareness, student education)</a:t>
            </a:r>
          </a:p>
          <a:p>
            <a:pPr marL="800100" lvl="1">
              <a:spcBef>
                <a:spcPts val="0"/>
              </a:spcBef>
              <a:spcAft>
                <a:spcPts val="300"/>
              </a:spcAft>
              <a:buFont typeface="Wingdings" pitchFamily="2" charset="2"/>
              <a:buChar char="q"/>
            </a:pPr>
            <a:r>
              <a:rPr lang="en-US" sz="2000" dirty="0" smtClean="0"/>
              <a:t>Willingness to co-finance</a:t>
            </a:r>
            <a:endParaRPr lang="en-US" sz="2400" dirty="0" smtClean="0"/>
          </a:p>
          <a:p>
            <a:pPr marL="400050">
              <a:spcAft>
                <a:spcPts val="600"/>
              </a:spcAft>
              <a:buFont typeface="Wingdings" pitchFamily="2" charset="2"/>
              <a:buChar char="q"/>
            </a:pPr>
            <a:r>
              <a:rPr lang="en-US" sz="2400" dirty="0" smtClean="0"/>
              <a:t>Lessons learned:</a:t>
            </a:r>
          </a:p>
          <a:p>
            <a:pPr marL="800100" lvl="1">
              <a:spcBef>
                <a:spcPts val="0"/>
              </a:spcBef>
              <a:spcAft>
                <a:spcPts val="300"/>
              </a:spcAft>
              <a:buFont typeface="Wingdings" pitchFamily="2" charset="2"/>
              <a:buChar char="q"/>
            </a:pPr>
            <a:r>
              <a:rPr lang="en-US" sz="2000" dirty="0" smtClean="0"/>
              <a:t>Limited replication of donor pilots and grants without sustainable funding mechanisms in place</a:t>
            </a:r>
          </a:p>
          <a:p>
            <a:pPr marL="800100" lvl="1">
              <a:spcBef>
                <a:spcPts val="0"/>
              </a:spcBef>
              <a:spcAft>
                <a:spcPts val="300"/>
              </a:spcAft>
              <a:buFont typeface="Wingdings" pitchFamily="2" charset="2"/>
              <a:buChar char="q"/>
            </a:pPr>
            <a:r>
              <a:rPr lang="en-US" sz="2000" dirty="0" smtClean="0"/>
              <a:t>Government project units orphaned after projects, loss of technical, implementation capacity</a:t>
            </a:r>
          </a:p>
          <a:p>
            <a:pPr marL="800100" lvl="1">
              <a:spcBef>
                <a:spcPts val="0"/>
              </a:spcBef>
              <a:spcAft>
                <a:spcPts val="300"/>
              </a:spcAft>
              <a:buFont typeface="Wingdings" pitchFamily="2" charset="2"/>
              <a:buChar char="q"/>
            </a:pPr>
            <a:r>
              <a:rPr lang="en-US" sz="2000" dirty="0" smtClean="0"/>
              <a:t>High energy cost savings means that projects can and should repay upfront investments</a:t>
            </a:r>
          </a:p>
          <a:p>
            <a:pPr marL="800100" lvl="1">
              <a:spcBef>
                <a:spcPts val="0"/>
              </a:spcBef>
              <a:spcAft>
                <a:spcPts val="300"/>
              </a:spcAft>
              <a:buFont typeface="Wingdings" pitchFamily="2" charset="2"/>
              <a:buChar char="q"/>
            </a:pPr>
            <a:r>
              <a:rPr lang="en-US" sz="2000" dirty="0" smtClean="0">
                <a:sym typeface="Wingdings" pitchFamily="2" charset="2"/>
              </a:rPr>
              <a:t>Difficult to scale-up; 20-30 buildings/year average</a:t>
            </a:r>
            <a:endParaRPr lang="en-US" sz="2400" dirty="0" smtClean="0">
              <a:sym typeface="Wingdings" pitchFamily="2" charset="2"/>
            </a:endParaRPr>
          </a:p>
        </p:txBody>
      </p:sp>
      <p:sp>
        <p:nvSpPr>
          <p:cNvPr id="4" name="Slide Number Placeholder 3"/>
          <p:cNvSpPr>
            <a:spLocks noGrp="1"/>
          </p:cNvSpPr>
          <p:nvPr>
            <p:ph type="sldNum" sz="quarter" idx="12"/>
          </p:nvPr>
        </p:nvSpPr>
        <p:spPr/>
        <p:txBody>
          <a:bodyPr/>
          <a:lstStyle/>
          <a:p>
            <a:pPr>
              <a:defRPr/>
            </a:pPr>
            <a:fld id="{6D59ADFC-1774-493F-9A7C-C804CE655709}" type="slidenum">
              <a:rPr lang="en-US" smtClean="0"/>
              <a:pPr>
                <a:defRPr/>
              </a:pPr>
              <a:t>14</a:t>
            </a:fld>
            <a:endParaRPr lang="en-US"/>
          </a:p>
        </p:txBody>
      </p:sp>
    </p:spTree>
    <p:extLst>
      <p:ext uri="{BB962C8B-B14F-4D97-AF65-F5344CB8AC3E}">
        <p14:creationId xmlns:p14="http://schemas.microsoft.com/office/powerpoint/2010/main" xmlns="" val="405685849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76200"/>
            <a:ext cx="8915400" cy="762000"/>
          </a:xfrm>
        </p:spPr>
        <p:txBody>
          <a:bodyPr/>
          <a:lstStyle/>
          <a:p>
            <a:r>
              <a:rPr lang="en-US" sz="2800" dirty="0" smtClean="0"/>
              <a:t>World</a:t>
            </a:r>
            <a:r>
              <a:rPr lang="en-US" dirty="0" smtClean="0"/>
              <a:t> </a:t>
            </a:r>
            <a:r>
              <a:rPr lang="en-US" sz="2800" dirty="0" smtClean="0"/>
              <a:t>Bank</a:t>
            </a:r>
            <a:r>
              <a:rPr lang="en-US" dirty="0" smtClean="0"/>
              <a:t> </a:t>
            </a:r>
            <a:r>
              <a:rPr lang="en-US" sz="2800" dirty="0" smtClean="0"/>
              <a:t>Experience</a:t>
            </a:r>
            <a:r>
              <a:rPr lang="en-US" dirty="0" smtClean="0"/>
              <a:t> </a:t>
            </a:r>
            <a:r>
              <a:rPr lang="en-US" sz="2800" dirty="0" smtClean="0"/>
              <a:t>with</a:t>
            </a:r>
            <a:r>
              <a:rPr lang="en-US" dirty="0" smtClean="0"/>
              <a:t> </a:t>
            </a:r>
            <a:r>
              <a:rPr lang="en-US" sz="2800" dirty="0" smtClean="0"/>
              <a:t>EE</a:t>
            </a:r>
            <a:r>
              <a:rPr lang="en-US" dirty="0" smtClean="0"/>
              <a:t> </a:t>
            </a:r>
            <a:r>
              <a:rPr lang="en-US" sz="2800" dirty="0" smtClean="0"/>
              <a:t>in</a:t>
            </a:r>
            <a:r>
              <a:rPr lang="en-US" dirty="0" smtClean="0"/>
              <a:t> </a:t>
            </a:r>
            <a:r>
              <a:rPr lang="en-US" sz="2800" dirty="0" smtClean="0"/>
              <a:t>Western</a:t>
            </a:r>
            <a:r>
              <a:rPr lang="en-US" dirty="0" smtClean="0"/>
              <a:t> </a:t>
            </a:r>
            <a:r>
              <a:rPr lang="en-US" sz="2800" dirty="0" smtClean="0"/>
              <a:t>Balkans</a:t>
            </a:r>
          </a:p>
        </p:txBody>
      </p:sp>
      <p:sp>
        <p:nvSpPr>
          <p:cNvPr id="9219" name="Content Placeholder 2"/>
          <p:cNvSpPr>
            <a:spLocks noGrp="1"/>
          </p:cNvSpPr>
          <p:nvPr>
            <p:ph idx="1"/>
          </p:nvPr>
        </p:nvSpPr>
        <p:spPr>
          <a:xfrm>
            <a:off x="609600" y="990600"/>
            <a:ext cx="8305800" cy="5257800"/>
          </a:xfrm>
        </p:spPr>
        <p:txBody>
          <a:bodyPr/>
          <a:lstStyle/>
          <a:p>
            <a:pPr marL="400050">
              <a:spcAft>
                <a:spcPts val="600"/>
              </a:spcAft>
              <a:buFont typeface="Wingdings" pitchFamily="2" charset="2"/>
              <a:buChar char="q"/>
            </a:pPr>
            <a:r>
              <a:rPr lang="en-US" sz="2400" dirty="0" smtClean="0"/>
              <a:t>Recommendations going forward</a:t>
            </a:r>
          </a:p>
          <a:p>
            <a:pPr marL="800100" lvl="1">
              <a:spcBef>
                <a:spcPts val="0"/>
              </a:spcBef>
              <a:spcAft>
                <a:spcPts val="300"/>
              </a:spcAft>
              <a:buFont typeface="Wingdings" pitchFamily="2" charset="2"/>
              <a:buChar char="q"/>
            </a:pPr>
            <a:r>
              <a:rPr lang="en-US" sz="2000" dirty="0" smtClean="0"/>
              <a:t>Need to develop centralized, sustainable institutional structures to provide public financing and allow donor funds to revolve, capacity to be retained and sustained</a:t>
            </a:r>
          </a:p>
          <a:p>
            <a:pPr marL="800100" lvl="1">
              <a:spcBef>
                <a:spcPts val="0"/>
              </a:spcBef>
              <a:spcAft>
                <a:spcPts val="300"/>
              </a:spcAft>
              <a:buFont typeface="Wingdings" pitchFamily="2" charset="2"/>
              <a:buChar char="q"/>
            </a:pPr>
            <a:r>
              <a:rPr lang="en-US" sz="2000" dirty="0" smtClean="0"/>
              <a:t>Need variety of instruments to serve both the creditworthy and poorer municipalities</a:t>
            </a:r>
          </a:p>
          <a:p>
            <a:pPr marL="800100" lvl="1">
              <a:spcBef>
                <a:spcPts val="0"/>
              </a:spcBef>
              <a:spcAft>
                <a:spcPts val="300"/>
              </a:spcAft>
              <a:buFont typeface="Wingdings" pitchFamily="2" charset="2"/>
              <a:buChar char="q"/>
            </a:pPr>
            <a:r>
              <a:rPr lang="en-US" sz="2000" dirty="0" smtClean="0"/>
              <a:t>Need to boost leverage—e.g., pooling of donor funds, requirements for co-financing, bring in some commercial financing</a:t>
            </a:r>
          </a:p>
          <a:p>
            <a:pPr marL="800100" lvl="1">
              <a:spcBef>
                <a:spcPts val="0"/>
              </a:spcBef>
              <a:spcAft>
                <a:spcPts val="300"/>
              </a:spcAft>
              <a:buFont typeface="Wingdings" pitchFamily="2" charset="2"/>
              <a:buChar char="q"/>
            </a:pPr>
            <a:r>
              <a:rPr lang="en-US" sz="2000" dirty="0" smtClean="0"/>
              <a:t>More aggressively foster ESCOs and commercial financing structures</a:t>
            </a:r>
          </a:p>
          <a:p>
            <a:pPr marL="800100" lvl="1">
              <a:spcBef>
                <a:spcPts val="0"/>
              </a:spcBef>
              <a:spcAft>
                <a:spcPts val="300"/>
              </a:spcAft>
              <a:buFont typeface="Wingdings" pitchFamily="2" charset="2"/>
              <a:buChar char="q"/>
            </a:pPr>
            <a:r>
              <a:rPr lang="en-US" sz="2000" dirty="0" smtClean="0"/>
              <a:t>Need to better bundle buildings to scale-up impacts</a:t>
            </a:r>
          </a:p>
          <a:p>
            <a:pPr marL="800100" lvl="1">
              <a:spcBef>
                <a:spcPts val="0"/>
              </a:spcBef>
              <a:spcAft>
                <a:spcPts val="300"/>
              </a:spcAft>
              <a:buFont typeface="Wingdings" pitchFamily="2" charset="2"/>
              <a:buChar char="q"/>
            </a:pPr>
            <a:r>
              <a:rPr lang="en-US" sz="2000" dirty="0" smtClean="0"/>
              <a:t>Need to shift from project-based planning to programs with an emphasis on achieving macro goals (e.g., NEEAP targets)</a:t>
            </a:r>
          </a:p>
          <a:p>
            <a:pPr marL="800100" lvl="1">
              <a:spcBef>
                <a:spcPts val="0"/>
              </a:spcBef>
              <a:spcAft>
                <a:spcPts val="300"/>
              </a:spcAft>
              <a:buFont typeface="Wingdings" pitchFamily="2" charset="2"/>
              <a:buChar char="q"/>
            </a:pPr>
            <a:r>
              <a:rPr lang="en-US" sz="2000" dirty="0" smtClean="0"/>
              <a:t>Need to better link policy and regulatory measures with project-level investments, need enforcement pressures to encourage investments</a:t>
            </a:r>
            <a:endParaRPr lang="en-US" sz="2400" dirty="0" smtClean="0">
              <a:sym typeface="Wingdings" pitchFamily="2" charset="2"/>
            </a:endParaRPr>
          </a:p>
        </p:txBody>
      </p:sp>
      <p:sp>
        <p:nvSpPr>
          <p:cNvPr id="4" name="Slide Number Placeholder 3"/>
          <p:cNvSpPr>
            <a:spLocks noGrp="1"/>
          </p:cNvSpPr>
          <p:nvPr>
            <p:ph type="sldNum" sz="quarter" idx="12"/>
          </p:nvPr>
        </p:nvSpPr>
        <p:spPr/>
        <p:txBody>
          <a:bodyPr/>
          <a:lstStyle/>
          <a:p>
            <a:pPr>
              <a:defRPr/>
            </a:pPr>
            <a:fld id="{6D59ADFC-1774-493F-9A7C-C804CE655709}" type="slidenum">
              <a:rPr lang="en-US" smtClean="0"/>
              <a:pPr>
                <a:defRPr/>
              </a:pPr>
              <a:t>15</a:t>
            </a:fld>
            <a:endParaRPr lang="en-US"/>
          </a:p>
        </p:txBody>
      </p:sp>
    </p:spTree>
    <p:extLst>
      <p:ext uri="{BB962C8B-B14F-4D97-AF65-F5344CB8AC3E}">
        <p14:creationId xmlns:p14="http://schemas.microsoft.com/office/powerpoint/2010/main" xmlns="" val="127723516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752600"/>
            <a:ext cx="9144000" cy="1600200"/>
          </a:xfrm>
        </p:spPr>
        <p:txBody>
          <a:bodyPr/>
          <a:lstStyle/>
          <a:p>
            <a:pPr algn="ctr"/>
            <a:r>
              <a:rPr lang="en-US" sz="5400" dirty="0" smtClean="0">
                <a:solidFill>
                  <a:srgbClr val="C00000"/>
                </a:solidFill>
                <a:latin typeface="Arial" charset="0"/>
              </a:rPr>
              <a:t>Identifying the Gaps</a:t>
            </a:r>
            <a:endParaRPr lang="en-US" sz="5400" dirty="0">
              <a:solidFill>
                <a:srgbClr val="C00000"/>
              </a:solidFill>
              <a:latin typeface="Arial" charset="0"/>
            </a:endParaRPr>
          </a:p>
        </p:txBody>
      </p:sp>
      <p:sp>
        <p:nvSpPr>
          <p:cNvPr id="13316" name="Slide Number Placeholder 3"/>
          <p:cNvSpPr>
            <a:spLocks noGrp="1"/>
          </p:cNvSpPr>
          <p:nvPr>
            <p:ph type="sldNum" sz="quarter" idx="12"/>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965DF364-BA79-0149-B9B6-C62D01ED8CD3}" type="slidenum">
              <a:rPr lang="en-US">
                <a:solidFill>
                  <a:schemeClr val="bg2"/>
                </a:solidFill>
              </a:rPr>
              <a:pPr eaLnBrk="1" hangingPunct="1"/>
              <a:t>16</a:t>
            </a:fld>
            <a:endParaRPr lang="en-US">
              <a:solidFill>
                <a:schemeClr val="bg2"/>
              </a:solidFill>
            </a:endParaRPr>
          </a:p>
        </p:txBody>
      </p:sp>
    </p:spTree>
    <p:extLst>
      <p:ext uri="{BB962C8B-B14F-4D97-AF65-F5344CB8AC3E}">
        <p14:creationId xmlns:p14="http://schemas.microsoft.com/office/powerpoint/2010/main" xmlns="" val="363629708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6200"/>
            <a:ext cx="8382000" cy="762000"/>
          </a:xfrm>
        </p:spPr>
        <p:txBody>
          <a:bodyPr/>
          <a:lstStyle/>
          <a:p>
            <a:pPr marL="400050">
              <a:spcAft>
                <a:spcPts val="600"/>
              </a:spcAft>
            </a:pPr>
            <a:r>
              <a:rPr lang="en-US" sz="2800" dirty="0"/>
              <a:t>Key </a:t>
            </a:r>
            <a:r>
              <a:rPr lang="en-US" sz="2800" dirty="0" smtClean="0"/>
              <a:t>Policies </a:t>
            </a:r>
            <a:r>
              <a:rPr lang="en-US" sz="2800" dirty="0"/>
              <a:t>and </a:t>
            </a:r>
            <a:r>
              <a:rPr lang="en-US" sz="2800" dirty="0" smtClean="0"/>
              <a:t>Actions Taken by Kosovo</a:t>
            </a:r>
            <a:endParaRPr lang="en-US" sz="2800" dirty="0"/>
          </a:p>
        </p:txBody>
      </p:sp>
      <p:sp>
        <p:nvSpPr>
          <p:cNvPr id="4" name="Slide Number Placeholder 3"/>
          <p:cNvSpPr>
            <a:spLocks noGrp="1"/>
          </p:cNvSpPr>
          <p:nvPr>
            <p:ph type="sldNum" sz="quarter" idx="12"/>
          </p:nvPr>
        </p:nvSpPr>
        <p:spPr/>
        <p:txBody>
          <a:bodyPr/>
          <a:lstStyle/>
          <a:p>
            <a:pPr>
              <a:defRPr/>
            </a:pPr>
            <a:fld id="{A25706C8-044A-4F63-B6D7-806468483C15}" type="slidenum">
              <a:rPr lang="en-US" smtClean="0"/>
              <a:pPr>
                <a:defRPr/>
              </a:pPr>
              <a:t>17</a:t>
            </a:fld>
            <a:endParaRPr lang="en-US"/>
          </a:p>
        </p:txBody>
      </p:sp>
      <p:graphicFrame>
        <p:nvGraphicFramePr>
          <p:cNvPr id="5" name="Tableau 4"/>
          <p:cNvGraphicFramePr>
            <a:graphicFrameLocks noGrp="1"/>
          </p:cNvGraphicFramePr>
          <p:nvPr>
            <p:extLst>
              <p:ext uri="{D42A27DB-BD31-4B8C-83A1-F6EECF244321}">
                <p14:modId xmlns:p14="http://schemas.microsoft.com/office/powerpoint/2010/main" xmlns="" val="1971722359"/>
              </p:ext>
            </p:extLst>
          </p:nvPr>
        </p:nvGraphicFramePr>
        <p:xfrm>
          <a:off x="762000" y="838201"/>
          <a:ext cx="7924800" cy="5605291"/>
        </p:xfrm>
        <a:graphic>
          <a:graphicData uri="http://schemas.openxmlformats.org/drawingml/2006/table">
            <a:tbl>
              <a:tblPr/>
              <a:tblGrid>
                <a:gridCol w="3019957"/>
                <a:gridCol w="4904843"/>
              </a:tblGrid>
              <a:tr h="555348">
                <a:tc>
                  <a:txBody>
                    <a:bodyPr/>
                    <a:lstStyle/>
                    <a:p>
                      <a:pPr algn="ctr" rtl="0" fontAlgn="ctr"/>
                      <a:r>
                        <a:rPr lang="en-US" sz="1400" b="1" i="0" u="none" strike="noStrike" noProof="0" dirty="0" smtClean="0">
                          <a:solidFill>
                            <a:srgbClr val="000000"/>
                          </a:solidFill>
                          <a:effectLst/>
                          <a:latin typeface="+mn-lt"/>
                        </a:rPr>
                        <a:t>Law on Energy Efficiency</a:t>
                      </a:r>
                      <a:endParaRPr lang="en-US" sz="1400" b="1" i="0" u="none" strike="noStrike" noProof="0" dirty="0">
                        <a:solidFill>
                          <a:srgbClr val="000000"/>
                        </a:solidFill>
                        <a:effectLst/>
                        <a:latin typeface="+mn-lt"/>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c>
                  <a:txBody>
                    <a:bodyPr/>
                    <a:lstStyle/>
                    <a:p>
                      <a:pPr algn="l" rtl="0" fontAlgn="ctr"/>
                      <a:r>
                        <a:rPr lang="en-US" sz="1200" b="0" i="0" u="none" strike="noStrike" dirty="0" smtClean="0">
                          <a:solidFill>
                            <a:srgbClr val="000000"/>
                          </a:solidFill>
                          <a:effectLst/>
                          <a:latin typeface="Arial"/>
                        </a:rPr>
                        <a:t>Obligates </a:t>
                      </a:r>
                      <a:r>
                        <a:rPr lang="en-US" sz="1200" b="0" i="0" u="none" strike="noStrike" dirty="0">
                          <a:solidFill>
                            <a:srgbClr val="000000"/>
                          </a:solidFill>
                          <a:effectLst/>
                          <a:latin typeface="Arial"/>
                        </a:rPr>
                        <a:t>MED </a:t>
                      </a:r>
                      <a:r>
                        <a:rPr lang="en-US" sz="1200" b="0" i="0" u="none" strike="noStrike" dirty="0" smtClean="0">
                          <a:solidFill>
                            <a:srgbClr val="000000"/>
                          </a:solidFill>
                          <a:effectLst/>
                          <a:latin typeface="Arial"/>
                        </a:rPr>
                        <a:t>and </a:t>
                      </a:r>
                      <a:r>
                        <a:rPr lang="en-US" sz="1200" b="0" i="0" u="none" strike="noStrike" dirty="0">
                          <a:solidFill>
                            <a:srgbClr val="000000"/>
                          </a:solidFill>
                          <a:effectLst/>
                          <a:latin typeface="Arial"/>
                        </a:rPr>
                        <a:t>m</a:t>
                      </a:r>
                      <a:r>
                        <a:rPr lang="en-US" sz="1200" b="0" i="0" u="none" strike="noStrike" dirty="0" smtClean="0">
                          <a:solidFill>
                            <a:srgbClr val="000000"/>
                          </a:solidFill>
                          <a:effectLst/>
                          <a:latin typeface="Arial"/>
                        </a:rPr>
                        <a:t>unicipalities to prepare </a:t>
                      </a:r>
                      <a:r>
                        <a:rPr lang="en-US" sz="1200" b="0" i="0" u="none" strike="noStrike" dirty="0">
                          <a:solidFill>
                            <a:srgbClr val="000000"/>
                          </a:solidFill>
                          <a:effectLst/>
                          <a:latin typeface="Arial"/>
                        </a:rPr>
                        <a:t>EE action </a:t>
                      </a:r>
                      <a:r>
                        <a:rPr lang="en-US" sz="1200" b="0" i="0" u="none" strike="noStrike" dirty="0" smtClean="0">
                          <a:solidFill>
                            <a:srgbClr val="000000"/>
                          </a:solidFill>
                          <a:effectLst/>
                          <a:latin typeface="Arial"/>
                        </a:rPr>
                        <a:t>plans; MED to set </a:t>
                      </a:r>
                      <a:r>
                        <a:rPr lang="en-US" sz="1200" b="0" i="0" u="none" strike="noStrike" dirty="0">
                          <a:solidFill>
                            <a:srgbClr val="000000"/>
                          </a:solidFill>
                          <a:effectLst/>
                          <a:latin typeface="Arial"/>
                        </a:rPr>
                        <a:t>up </a:t>
                      </a:r>
                      <a:r>
                        <a:rPr lang="en-US" sz="1200" b="0" i="0" u="none" strike="noStrike" dirty="0" smtClean="0">
                          <a:solidFill>
                            <a:srgbClr val="000000"/>
                          </a:solidFill>
                          <a:effectLst/>
                          <a:latin typeface="Arial"/>
                        </a:rPr>
                        <a:t>EE </a:t>
                      </a:r>
                      <a:r>
                        <a:rPr lang="en-US" sz="1200" b="0" i="0" u="none" strike="noStrike" dirty="0">
                          <a:solidFill>
                            <a:srgbClr val="000000"/>
                          </a:solidFill>
                          <a:effectLst/>
                          <a:latin typeface="Arial"/>
                        </a:rPr>
                        <a:t>Agency and </a:t>
                      </a:r>
                      <a:r>
                        <a:rPr lang="en-US" sz="1200" b="0" i="0" u="none" strike="noStrike" dirty="0" smtClean="0">
                          <a:solidFill>
                            <a:srgbClr val="000000"/>
                          </a:solidFill>
                          <a:effectLst/>
                          <a:latin typeface="Arial"/>
                        </a:rPr>
                        <a:t>fund </a:t>
                      </a:r>
                      <a:r>
                        <a:rPr lang="en-US" sz="1200" b="0" i="0" u="none" strike="noStrike" dirty="0">
                          <a:solidFill>
                            <a:srgbClr val="000000"/>
                          </a:solidFill>
                          <a:effectLst/>
                          <a:latin typeface="Arial"/>
                        </a:rPr>
                        <a:t>EE </a:t>
                      </a:r>
                      <a:r>
                        <a:rPr lang="en-US" sz="1200" b="0" i="0" u="none" strike="noStrike" dirty="0" smtClean="0">
                          <a:solidFill>
                            <a:srgbClr val="000000"/>
                          </a:solidFill>
                          <a:effectLst/>
                          <a:latin typeface="Arial"/>
                        </a:rPr>
                        <a:t>initiatives</a:t>
                      </a:r>
                      <a:endParaRPr lang="en-US" sz="1200" b="0" i="0" u="none" strike="noStrike" dirty="0">
                        <a:solidFill>
                          <a:srgbClr val="000000"/>
                        </a:solidFill>
                        <a:effectLst/>
                        <a:latin typeface="Arial"/>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r>
              <a:tr h="359051">
                <a:tc>
                  <a:txBody>
                    <a:bodyPr/>
                    <a:lstStyle/>
                    <a:p>
                      <a:pPr algn="ctr" rtl="0" fontAlgn="ctr"/>
                      <a:r>
                        <a:rPr lang="en-US" sz="1400" b="1" i="0" u="none" strike="noStrike" noProof="0" smtClean="0">
                          <a:solidFill>
                            <a:srgbClr val="000000"/>
                          </a:solidFill>
                          <a:effectLst/>
                          <a:latin typeface="+mn-lt"/>
                        </a:rPr>
                        <a:t>Kosovo Energy Efficiency Agency</a:t>
                      </a:r>
                      <a:endParaRPr lang="en-US" sz="1400" b="1" i="0" u="none" strike="noStrike" noProof="0">
                        <a:solidFill>
                          <a:srgbClr val="000000"/>
                        </a:solidFill>
                        <a:effectLst/>
                        <a:latin typeface="+mn-lt"/>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c>
                  <a:txBody>
                    <a:bodyPr/>
                    <a:lstStyle/>
                    <a:p>
                      <a:pPr algn="l" rtl="0" fontAlgn="ctr"/>
                      <a:r>
                        <a:rPr lang="en-US" sz="1200" b="0" i="0" u="none" strike="noStrike" dirty="0">
                          <a:solidFill>
                            <a:srgbClr val="000000"/>
                          </a:solidFill>
                          <a:effectLst/>
                          <a:latin typeface="Arial"/>
                        </a:rPr>
                        <a:t>Established in April 2012 to implement the Energy Efficiency </a:t>
                      </a:r>
                      <a:r>
                        <a:rPr lang="en-US" sz="1200" b="0" i="0" u="none" strike="noStrike" dirty="0" smtClean="0">
                          <a:solidFill>
                            <a:srgbClr val="000000"/>
                          </a:solidFill>
                          <a:effectLst/>
                          <a:latin typeface="Arial"/>
                        </a:rPr>
                        <a:t>Law</a:t>
                      </a:r>
                      <a:endParaRPr lang="en-US" sz="1200" b="0" i="0" u="none" strike="noStrike" dirty="0">
                        <a:solidFill>
                          <a:srgbClr val="000000"/>
                        </a:solidFill>
                        <a:effectLst/>
                        <a:latin typeface="Arial"/>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r>
              <a:tr h="555348">
                <a:tc>
                  <a:txBody>
                    <a:bodyPr/>
                    <a:lstStyle/>
                    <a:p>
                      <a:pPr algn="ctr" rtl="0" fontAlgn="ctr"/>
                      <a:r>
                        <a:rPr lang="en-US" sz="1400" b="1" i="0" u="none" strike="noStrike" noProof="0" smtClean="0">
                          <a:solidFill>
                            <a:srgbClr val="000000"/>
                          </a:solidFill>
                          <a:effectLst/>
                          <a:latin typeface="+mn-lt"/>
                        </a:rPr>
                        <a:t>NEEAP 2010-2018</a:t>
                      </a:r>
                      <a:endParaRPr lang="en-US" sz="1400" b="1" i="0" u="none" strike="noStrike" noProof="0">
                        <a:solidFill>
                          <a:srgbClr val="000000"/>
                        </a:solidFill>
                        <a:effectLst/>
                        <a:latin typeface="+mn-lt"/>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c>
                  <a:txBody>
                    <a:bodyPr/>
                    <a:lstStyle/>
                    <a:p>
                      <a:pPr marL="0" indent="0" algn="l" rtl="0" fontAlgn="ctr">
                        <a:buFont typeface="Arial"/>
                        <a:buNone/>
                      </a:pPr>
                      <a:r>
                        <a:rPr lang="en-US" sz="1200" b="0" i="0" u="none" strike="noStrike" dirty="0" smtClean="0">
                          <a:solidFill>
                            <a:srgbClr val="000000"/>
                          </a:solidFill>
                          <a:effectLst/>
                          <a:latin typeface="Arial"/>
                        </a:rPr>
                        <a:t>As committed</a:t>
                      </a:r>
                      <a:r>
                        <a:rPr lang="en-US" sz="1200" b="0" i="0" u="none" strike="noStrike" baseline="0" dirty="0" smtClean="0">
                          <a:solidFill>
                            <a:srgbClr val="000000"/>
                          </a:solidFill>
                          <a:effectLst/>
                          <a:latin typeface="Arial"/>
                        </a:rPr>
                        <a:t> to under Energy Community Treaty, indicative targets for EE savings set at 9% by 2018; updated every 3 years</a:t>
                      </a:r>
                      <a:endParaRPr lang="en-US" sz="1200" b="0" i="0" u="none" strike="noStrike" dirty="0">
                        <a:solidFill>
                          <a:srgbClr val="000000"/>
                        </a:solidFill>
                        <a:effectLst/>
                        <a:latin typeface="Arial"/>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r>
              <a:tr h="674563">
                <a:tc>
                  <a:txBody>
                    <a:bodyPr/>
                    <a:lstStyle/>
                    <a:p>
                      <a:pPr algn="ctr" rtl="0" fontAlgn="ctr"/>
                      <a:r>
                        <a:rPr lang="en-US" sz="1400" b="1" i="0" u="none" strike="noStrike" noProof="0" smtClean="0">
                          <a:solidFill>
                            <a:srgbClr val="000000"/>
                          </a:solidFill>
                          <a:effectLst/>
                          <a:latin typeface="+mn-lt"/>
                        </a:rPr>
                        <a:t>Law on Energy</a:t>
                      </a:r>
                      <a:endParaRPr lang="en-US" sz="1400" b="1" i="0" u="none" strike="noStrike" noProof="0">
                        <a:solidFill>
                          <a:srgbClr val="000000"/>
                        </a:solidFill>
                        <a:effectLst/>
                        <a:latin typeface="+mn-lt"/>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c>
                  <a:txBody>
                    <a:bodyPr/>
                    <a:lstStyle/>
                    <a:p>
                      <a:pPr algn="l" rtl="0" fontAlgn="ctr"/>
                      <a:r>
                        <a:rPr lang="en-US" sz="1200" b="0" i="0" u="none" strike="noStrike" dirty="0" smtClean="0">
                          <a:solidFill>
                            <a:srgbClr val="000000"/>
                          </a:solidFill>
                          <a:effectLst/>
                          <a:latin typeface="Arial"/>
                        </a:rPr>
                        <a:t>Approved </a:t>
                      </a:r>
                      <a:r>
                        <a:rPr lang="en-US" sz="1200" b="0" i="0" u="none" strike="noStrike" dirty="0">
                          <a:solidFill>
                            <a:srgbClr val="000000"/>
                          </a:solidFill>
                          <a:effectLst/>
                          <a:latin typeface="Arial"/>
                        </a:rPr>
                        <a:t>October 2010: </a:t>
                      </a:r>
                      <a:r>
                        <a:rPr lang="en-US" sz="1200" b="0" i="0" u="none" strike="noStrike" dirty="0" smtClean="0">
                          <a:solidFill>
                            <a:srgbClr val="000000"/>
                          </a:solidFill>
                          <a:effectLst/>
                          <a:latin typeface="Arial"/>
                        </a:rPr>
                        <a:t>Determines EE </a:t>
                      </a:r>
                      <a:r>
                        <a:rPr lang="en-US" sz="1200" b="0" i="0" u="none" strike="noStrike" dirty="0">
                          <a:solidFill>
                            <a:srgbClr val="000000"/>
                          </a:solidFill>
                          <a:effectLst/>
                          <a:latin typeface="Arial"/>
                        </a:rPr>
                        <a:t>targets, </a:t>
                      </a:r>
                      <a:r>
                        <a:rPr lang="en-US" sz="1200" b="0" i="0" u="none" strike="noStrike" dirty="0" smtClean="0">
                          <a:solidFill>
                            <a:srgbClr val="000000"/>
                          </a:solidFill>
                          <a:effectLst/>
                          <a:latin typeface="Arial"/>
                        </a:rPr>
                        <a:t>encourages </a:t>
                      </a:r>
                      <a:r>
                        <a:rPr lang="en-US" sz="1200" b="0" i="0" u="none" strike="noStrike" dirty="0">
                          <a:solidFill>
                            <a:srgbClr val="000000"/>
                          </a:solidFill>
                          <a:effectLst/>
                          <a:latin typeface="Arial"/>
                        </a:rPr>
                        <a:t>advanced metering systems, </a:t>
                      </a:r>
                      <a:r>
                        <a:rPr lang="en-US" sz="1200" b="0" i="0" u="none" strike="noStrike" dirty="0" smtClean="0">
                          <a:solidFill>
                            <a:srgbClr val="000000"/>
                          </a:solidFill>
                          <a:effectLst/>
                          <a:latin typeface="Arial"/>
                        </a:rPr>
                        <a:t>provides EE</a:t>
                      </a:r>
                      <a:r>
                        <a:rPr lang="en-US" sz="1200" b="0" i="0" u="none" strike="noStrike" baseline="0" dirty="0" smtClean="0">
                          <a:solidFill>
                            <a:srgbClr val="000000"/>
                          </a:solidFill>
                          <a:effectLst/>
                          <a:latin typeface="Arial"/>
                        </a:rPr>
                        <a:t> policy</a:t>
                      </a:r>
                      <a:r>
                        <a:rPr lang="en-US" sz="1200" b="0" i="0" u="none" strike="noStrike" dirty="0" smtClean="0">
                          <a:solidFill>
                            <a:srgbClr val="000000"/>
                          </a:solidFill>
                          <a:effectLst/>
                          <a:latin typeface="Arial"/>
                        </a:rPr>
                        <a:t> </a:t>
                      </a:r>
                      <a:r>
                        <a:rPr lang="en-US" sz="1200" b="0" i="0" u="none" strike="noStrike" dirty="0">
                          <a:solidFill>
                            <a:srgbClr val="000000"/>
                          </a:solidFill>
                          <a:effectLst/>
                          <a:latin typeface="Arial"/>
                        </a:rPr>
                        <a:t>framework </a:t>
                      </a:r>
                      <a:r>
                        <a:rPr lang="en-US" sz="1200" b="0" i="0" u="none" strike="noStrike" dirty="0" smtClean="0">
                          <a:solidFill>
                            <a:srgbClr val="000000"/>
                          </a:solidFill>
                          <a:effectLst/>
                          <a:latin typeface="Arial"/>
                        </a:rPr>
                        <a:t>and subsequent</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 implementation</a:t>
                      </a:r>
                      <a:endParaRPr lang="en-US" sz="1200" b="0" i="0" u="none" strike="noStrike" dirty="0">
                        <a:solidFill>
                          <a:srgbClr val="000000"/>
                        </a:solidFill>
                        <a:effectLst/>
                        <a:latin typeface="Arial"/>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r>
              <a:tr h="571351">
                <a:tc>
                  <a:txBody>
                    <a:bodyPr/>
                    <a:lstStyle/>
                    <a:p>
                      <a:pPr algn="ctr" rtl="0" fontAlgn="ctr"/>
                      <a:r>
                        <a:rPr lang="en-US" sz="1400" b="1" i="0" u="none" strike="noStrike" noProof="0" smtClean="0">
                          <a:solidFill>
                            <a:srgbClr val="000000"/>
                          </a:solidFill>
                          <a:effectLst/>
                          <a:latin typeface="+mn-lt"/>
                        </a:rPr>
                        <a:t>Law on Electricity</a:t>
                      </a:r>
                      <a:endParaRPr lang="en-US" sz="1400" b="1" i="0" u="none" strike="noStrike" noProof="0">
                        <a:solidFill>
                          <a:srgbClr val="000000"/>
                        </a:solidFill>
                        <a:effectLst/>
                        <a:latin typeface="+mn-lt"/>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c>
                  <a:txBody>
                    <a:bodyPr/>
                    <a:lstStyle/>
                    <a:p>
                      <a:pPr algn="l" rtl="0" fontAlgn="ctr"/>
                      <a:r>
                        <a:rPr lang="en-US" sz="1200" b="0" i="0" u="none" strike="noStrike" dirty="0">
                          <a:solidFill>
                            <a:srgbClr val="000000"/>
                          </a:solidFill>
                          <a:effectLst/>
                          <a:latin typeface="Arial"/>
                        </a:rPr>
                        <a:t>Approved </a:t>
                      </a:r>
                      <a:r>
                        <a:rPr lang="en-US" sz="1200" b="0" i="0" u="none" strike="noStrike" dirty="0" smtClean="0">
                          <a:solidFill>
                            <a:srgbClr val="000000"/>
                          </a:solidFill>
                          <a:effectLst/>
                          <a:latin typeface="Arial"/>
                        </a:rPr>
                        <a:t>October </a:t>
                      </a:r>
                      <a:r>
                        <a:rPr lang="en-US" sz="1200" b="0" i="0" u="none" strike="noStrike" dirty="0">
                          <a:solidFill>
                            <a:srgbClr val="000000"/>
                          </a:solidFill>
                          <a:effectLst/>
                          <a:latin typeface="Arial"/>
                        </a:rPr>
                        <a:t>2010: </a:t>
                      </a:r>
                      <a:r>
                        <a:rPr lang="en-US" sz="1200" b="0" i="0" u="none" strike="noStrike" dirty="0" smtClean="0">
                          <a:solidFill>
                            <a:srgbClr val="000000"/>
                          </a:solidFill>
                          <a:effectLst/>
                          <a:latin typeface="Arial"/>
                        </a:rPr>
                        <a:t>Defines functions </a:t>
                      </a:r>
                      <a:r>
                        <a:rPr lang="en-US" sz="1200" b="0" i="0" u="none" strike="noStrike" dirty="0">
                          <a:solidFill>
                            <a:srgbClr val="000000"/>
                          </a:solidFill>
                          <a:effectLst/>
                          <a:latin typeface="Arial"/>
                        </a:rPr>
                        <a:t>electricity </a:t>
                      </a:r>
                      <a:r>
                        <a:rPr lang="en-US" sz="1200" b="0" i="0" u="none" strike="noStrike" dirty="0" smtClean="0">
                          <a:solidFill>
                            <a:srgbClr val="000000"/>
                          </a:solidFill>
                          <a:effectLst/>
                          <a:latin typeface="Arial"/>
                        </a:rPr>
                        <a:t>market components </a:t>
                      </a:r>
                      <a:r>
                        <a:rPr lang="en-US" sz="1200" b="0" i="0" u="none" strike="noStrike" dirty="0">
                          <a:solidFill>
                            <a:srgbClr val="000000"/>
                          </a:solidFill>
                          <a:effectLst/>
                          <a:latin typeface="Arial"/>
                        </a:rPr>
                        <a:t>and prepares for market opening </a:t>
                      </a:r>
                      <a:r>
                        <a:rPr lang="en-US" sz="1200" b="0" i="0" u="none" strike="noStrike" dirty="0" smtClean="0">
                          <a:solidFill>
                            <a:srgbClr val="000000"/>
                          </a:solidFill>
                          <a:effectLst/>
                          <a:latin typeface="Arial"/>
                        </a:rPr>
                        <a:t>(in </a:t>
                      </a:r>
                      <a:r>
                        <a:rPr lang="en-US" sz="1200" b="0" i="0" u="none" strike="noStrike" dirty="0">
                          <a:solidFill>
                            <a:srgbClr val="000000"/>
                          </a:solidFill>
                          <a:effectLst/>
                          <a:latin typeface="Arial"/>
                        </a:rPr>
                        <a:t>line EU </a:t>
                      </a:r>
                      <a:r>
                        <a:rPr lang="en-US" sz="1200" b="0" i="0" u="none" strike="noStrike" dirty="0" smtClean="0">
                          <a:solidFill>
                            <a:srgbClr val="000000"/>
                          </a:solidFill>
                          <a:effectLst/>
                          <a:latin typeface="Arial"/>
                        </a:rPr>
                        <a:t>requirements)</a:t>
                      </a:r>
                      <a:endParaRPr lang="en-US" sz="1200" b="0" i="0" u="none" strike="noStrike" dirty="0">
                        <a:solidFill>
                          <a:srgbClr val="000000"/>
                        </a:solidFill>
                        <a:effectLst/>
                        <a:latin typeface="Arial"/>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r>
              <a:tr h="532981">
                <a:tc>
                  <a:txBody>
                    <a:bodyPr/>
                    <a:lstStyle/>
                    <a:p>
                      <a:pPr algn="ctr" rtl="0" fontAlgn="ctr"/>
                      <a:r>
                        <a:rPr lang="en-US" sz="1400" b="1" i="0" u="none" strike="noStrike" noProof="0">
                          <a:solidFill>
                            <a:srgbClr val="000000"/>
                          </a:solidFill>
                          <a:effectLst/>
                          <a:latin typeface="+mn-lt"/>
                        </a:rPr>
                        <a:t>Law on the </a:t>
                      </a:r>
                      <a:r>
                        <a:rPr lang="en-US" sz="1400" b="1" i="0" u="none" strike="noStrike" noProof="0" smtClean="0">
                          <a:solidFill>
                            <a:srgbClr val="000000"/>
                          </a:solidFill>
                          <a:effectLst/>
                          <a:latin typeface="+mn-lt"/>
                        </a:rPr>
                        <a:t>Energy </a:t>
                      </a:r>
                      <a:r>
                        <a:rPr lang="en-US" sz="1400" b="1" i="0" u="none" strike="noStrike" noProof="0">
                          <a:solidFill>
                            <a:srgbClr val="000000"/>
                          </a:solidFill>
                          <a:effectLst/>
                          <a:latin typeface="+mn-lt"/>
                        </a:rPr>
                        <a:t>R</a:t>
                      </a:r>
                      <a:r>
                        <a:rPr lang="en-US" sz="1400" b="1" i="0" u="none" strike="noStrike" noProof="0" smtClean="0">
                          <a:solidFill>
                            <a:srgbClr val="000000"/>
                          </a:solidFill>
                          <a:effectLst/>
                          <a:latin typeface="+mn-lt"/>
                        </a:rPr>
                        <a:t>egulator</a:t>
                      </a:r>
                      <a:endParaRPr lang="en-US" sz="1400" b="1" i="0" u="none" strike="noStrike" noProof="0">
                        <a:solidFill>
                          <a:srgbClr val="000000"/>
                        </a:solidFill>
                        <a:effectLst/>
                        <a:latin typeface="+mn-lt"/>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8E8EF"/>
                    </a:solidFill>
                  </a:tcPr>
                </a:tc>
                <a:tc>
                  <a:txBody>
                    <a:bodyPr/>
                    <a:lstStyle/>
                    <a:p>
                      <a:pPr algn="l" rtl="0" fontAlgn="ctr"/>
                      <a:r>
                        <a:rPr lang="en-US" sz="1200" b="0" i="0" u="none" strike="noStrike" dirty="0">
                          <a:solidFill>
                            <a:srgbClr val="000000"/>
                          </a:solidFill>
                          <a:effectLst/>
                          <a:latin typeface="Arial"/>
                        </a:rPr>
                        <a:t>Approved in </a:t>
                      </a:r>
                      <a:r>
                        <a:rPr lang="en-US" sz="1200" b="0" i="0" u="none" strike="noStrike" dirty="0" smtClean="0">
                          <a:solidFill>
                            <a:srgbClr val="000000"/>
                          </a:solidFill>
                          <a:effectLst/>
                          <a:latin typeface="Arial"/>
                        </a:rPr>
                        <a:t>2010:</a:t>
                      </a:r>
                      <a:r>
                        <a:rPr lang="en-US" sz="1200" b="0" i="0" u="none" strike="noStrike" baseline="0" dirty="0" smtClean="0">
                          <a:solidFill>
                            <a:srgbClr val="000000"/>
                          </a:solidFill>
                          <a:effectLst/>
                          <a:latin typeface="Arial"/>
                        </a:rPr>
                        <a:t> ERO</a:t>
                      </a:r>
                      <a:r>
                        <a:rPr lang="en-US" sz="1200" b="0" i="0" u="none" strike="noStrike" dirty="0" smtClean="0">
                          <a:solidFill>
                            <a:srgbClr val="000000"/>
                          </a:solidFill>
                          <a:effectLst/>
                          <a:latin typeface="Arial"/>
                        </a:rPr>
                        <a:t> currently managing </a:t>
                      </a:r>
                      <a:r>
                        <a:rPr lang="en-US" sz="1200" b="0" i="0" u="none" strike="noStrike" dirty="0">
                          <a:solidFill>
                            <a:srgbClr val="000000"/>
                          </a:solidFill>
                          <a:effectLst/>
                          <a:latin typeface="Arial"/>
                        </a:rPr>
                        <a:t>transition from single year to multi year </a:t>
                      </a:r>
                      <a:r>
                        <a:rPr lang="en-US" sz="1200" b="0" i="0" u="none" strike="noStrike" dirty="0" smtClean="0">
                          <a:solidFill>
                            <a:srgbClr val="000000"/>
                          </a:solidFill>
                          <a:effectLst/>
                          <a:latin typeface="Arial"/>
                        </a:rPr>
                        <a:t>tariff </a:t>
                      </a:r>
                      <a:r>
                        <a:rPr lang="en-US" sz="1200" b="0" i="0" u="none" strike="noStrike" dirty="0">
                          <a:solidFill>
                            <a:srgbClr val="000000"/>
                          </a:solidFill>
                          <a:effectLst/>
                          <a:latin typeface="Arial"/>
                        </a:rPr>
                        <a:t>setting </a:t>
                      </a:r>
                      <a:r>
                        <a:rPr lang="en-US" sz="1200" b="0" i="0" u="none" strike="noStrike" dirty="0" smtClean="0">
                          <a:solidFill>
                            <a:srgbClr val="000000"/>
                          </a:solidFill>
                          <a:effectLst/>
                          <a:latin typeface="Arial"/>
                        </a:rPr>
                        <a:t>methodology</a:t>
                      </a:r>
                      <a:endParaRPr lang="en-US" sz="1200" b="0" i="0" u="none" strike="noStrike" dirty="0">
                        <a:solidFill>
                          <a:srgbClr val="000000"/>
                        </a:solidFill>
                        <a:effectLst/>
                        <a:latin typeface="Arial"/>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8E8EF"/>
                    </a:solidFill>
                  </a:tcPr>
                </a:tc>
              </a:tr>
              <a:tr h="635056">
                <a:tc>
                  <a:txBody>
                    <a:bodyPr/>
                    <a:lstStyle/>
                    <a:p>
                      <a:pPr algn="ctr" rtl="0" fontAlgn="ctr"/>
                      <a:r>
                        <a:rPr lang="en-US" sz="1400" b="1" i="0" u="none" strike="noStrike" noProof="0" smtClean="0">
                          <a:solidFill>
                            <a:srgbClr val="000000"/>
                          </a:solidFill>
                          <a:effectLst/>
                          <a:latin typeface="+mn-lt"/>
                        </a:rPr>
                        <a:t>Law on Construction</a:t>
                      </a:r>
                      <a:endParaRPr lang="en-US" sz="1400" b="1" i="0" u="none" strike="noStrike" noProof="0">
                        <a:solidFill>
                          <a:srgbClr val="000000"/>
                        </a:solidFill>
                        <a:effectLst/>
                        <a:latin typeface="+mn-lt"/>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Important features related to energy performance of buildings:</a:t>
                      </a:r>
                      <a:r>
                        <a:rPr lang="en-US" sz="1200" b="0" i="0" u="none" strike="noStrike" baseline="0" dirty="0" smtClean="0">
                          <a:solidFill>
                            <a:srgbClr val="000000"/>
                          </a:solidFill>
                          <a:effectLst/>
                          <a:latin typeface="+mn-lt"/>
                        </a:rPr>
                        <a:t> Building code n</a:t>
                      </a:r>
                      <a:r>
                        <a:rPr lang="en-US" sz="1200" b="0" i="0" u="none" strike="noStrike" dirty="0" smtClean="0">
                          <a:solidFill>
                            <a:srgbClr val="000000"/>
                          </a:solidFill>
                          <a:effectLst/>
                          <a:latin typeface="+mn-lt"/>
                        </a:rPr>
                        <a:t>orms for new and renovation works, implementation of EE measures, certificate of compliance with EE measures</a:t>
                      </a: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r>
              <a:tr h="674563">
                <a:tc>
                  <a:txBody>
                    <a:bodyPr/>
                    <a:lstStyle/>
                    <a:p>
                      <a:pPr algn="ctr" rtl="0" fontAlgn="ctr"/>
                      <a:r>
                        <a:rPr lang="en-US" sz="1400" b="1" i="0" u="none" strike="noStrike" noProof="0" smtClean="0">
                          <a:solidFill>
                            <a:srgbClr val="000000"/>
                          </a:solidFill>
                          <a:effectLst/>
                          <a:latin typeface="+mn-lt"/>
                        </a:rPr>
                        <a:t>Energy Efficiency Measures Funding</a:t>
                      </a:r>
                      <a:endParaRPr lang="en-US" sz="1400" b="1" i="0" u="none" strike="noStrike" noProof="0">
                        <a:solidFill>
                          <a:srgbClr val="000000"/>
                        </a:solidFill>
                        <a:effectLst/>
                        <a:latin typeface="+mn-lt"/>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c>
                  <a:txBody>
                    <a:bodyPr/>
                    <a:lstStyle/>
                    <a:p>
                      <a:pPr algn="l" rtl="0" fontAlgn="ctr"/>
                      <a:r>
                        <a:rPr lang="en-US" sz="1200" b="0" i="0" u="none" strike="noStrike" dirty="0" smtClean="0">
                          <a:solidFill>
                            <a:srgbClr val="000000"/>
                          </a:solidFill>
                          <a:effectLst/>
                          <a:latin typeface="Arial"/>
                        </a:rPr>
                        <a:t>MED</a:t>
                      </a:r>
                      <a:r>
                        <a:rPr lang="en-US" sz="1200" b="0" i="0" u="none" strike="noStrike" baseline="0" dirty="0" smtClean="0">
                          <a:solidFill>
                            <a:srgbClr val="000000"/>
                          </a:solidFill>
                          <a:effectLst/>
                          <a:latin typeface="Arial"/>
                        </a:rPr>
                        <a:t> s</a:t>
                      </a:r>
                      <a:r>
                        <a:rPr lang="en-US" sz="1200" b="0" i="0" u="none" strike="noStrike" dirty="0" smtClean="0">
                          <a:solidFill>
                            <a:srgbClr val="000000"/>
                          </a:solidFill>
                          <a:effectLst/>
                          <a:latin typeface="Arial"/>
                        </a:rPr>
                        <a:t>upport for </a:t>
                      </a:r>
                      <a:r>
                        <a:rPr lang="en-US" sz="1200" b="0" i="0" u="none" strike="noStrike" dirty="0">
                          <a:solidFill>
                            <a:srgbClr val="000000"/>
                          </a:solidFill>
                          <a:effectLst/>
                          <a:latin typeface="Arial"/>
                        </a:rPr>
                        <a:t>measures defined </a:t>
                      </a:r>
                      <a:r>
                        <a:rPr lang="en-US" sz="1200" b="0" i="0" u="none" strike="noStrike" dirty="0" smtClean="0">
                          <a:solidFill>
                            <a:srgbClr val="000000"/>
                          </a:solidFill>
                          <a:effectLst/>
                          <a:latin typeface="Arial"/>
                        </a:rPr>
                        <a:t>in KEEP</a:t>
                      </a:r>
                    </a:p>
                    <a:p>
                      <a:pPr algn="l" rtl="0" fontAlgn="ctr"/>
                      <a:r>
                        <a:rPr lang="en-US" sz="1200" b="0" i="0" u="none" strike="noStrike" dirty="0" smtClean="0">
                          <a:solidFill>
                            <a:srgbClr val="000000"/>
                          </a:solidFill>
                          <a:effectLst/>
                          <a:latin typeface="Arial"/>
                        </a:rPr>
                        <a:t>(seeking </a:t>
                      </a:r>
                      <a:r>
                        <a:rPr lang="en-US" sz="1200" b="0" i="0" u="none" strike="noStrike" dirty="0">
                          <a:solidFill>
                            <a:srgbClr val="000000"/>
                          </a:solidFill>
                          <a:effectLst/>
                          <a:latin typeface="Arial"/>
                        </a:rPr>
                        <a:t>financial support </a:t>
                      </a:r>
                      <a:r>
                        <a:rPr lang="en-US" sz="1200" b="0" i="0" u="none" strike="noStrike" dirty="0" smtClean="0">
                          <a:solidFill>
                            <a:srgbClr val="000000"/>
                          </a:solidFill>
                          <a:effectLst/>
                          <a:latin typeface="Arial"/>
                        </a:rPr>
                        <a:t>from public budget, </a:t>
                      </a:r>
                      <a:r>
                        <a:rPr lang="en-US" sz="1200" b="0" i="0" u="none" strike="noStrike" dirty="0">
                          <a:solidFill>
                            <a:srgbClr val="000000"/>
                          </a:solidFill>
                          <a:effectLst/>
                          <a:latin typeface="Arial"/>
                        </a:rPr>
                        <a:t>international </a:t>
                      </a:r>
                      <a:r>
                        <a:rPr lang="en-US" sz="1200" b="0" i="0" u="none" strike="noStrike" dirty="0" smtClean="0">
                          <a:solidFill>
                            <a:srgbClr val="000000"/>
                          </a:solidFill>
                          <a:effectLst/>
                          <a:latin typeface="Arial"/>
                        </a:rPr>
                        <a:t>organizations and donors)</a:t>
                      </a: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r>
              <a:tr h="674563">
                <a:tc>
                  <a:txBody>
                    <a:bodyPr/>
                    <a:lstStyle/>
                    <a:p>
                      <a:pPr algn="ctr" rtl="0" fontAlgn="ctr"/>
                      <a:r>
                        <a:rPr lang="en-US" sz="1400" b="1" i="0" u="none" strike="noStrike" noProof="0" dirty="0" smtClean="0">
                          <a:solidFill>
                            <a:srgbClr val="000000"/>
                          </a:solidFill>
                          <a:effectLst/>
                          <a:latin typeface="+mn-lt"/>
                        </a:rPr>
                        <a:t>Municipal Energy Efficiency Plans</a:t>
                      </a:r>
                      <a:endParaRPr lang="en-US" sz="1400" b="1" i="0" u="none" strike="noStrike" noProof="0" dirty="0">
                        <a:solidFill>
                          <a:srgbClr val="000000"/>
                        </a:solidFill>
                        <a:effectLst/>
                        <a:latin typeface="+mn-lt"/>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c>
                  <a:txBody>
                    <a:bodyPr/>
                    <a:lstStyle/>
                    <a:p>
                      <a:pPr algn="l" rtl="0" fontAlgn="ctr"/>
                      <a:r>
                        <a:rPr lang="en-US" sz="1200" b="0" i="0" u="none" strike="noStrike" dirty="0" smtClean="0">
                          <a:solidFill>
                            <a:srgbClr val="000000"/>
                          </a:solidFill>
                          <a:effectLst/>
                          <a:latin typeface="Arial"/>
                        </a:rPr>
                        <a:t>Under </a:t>
                      </a:r>
                      <a:r>
                        <a:rPr lang="en-US" sz="1200" b="0" i="0" u="none" strike="noStrike" dirty="0">
                          <a:solidFill>
                            <a:srgbClr val="000000"/>
                          </a:solidFill>
                          <a:effectLst/>
                          <a:latin typeface="Arial"/>
                        </a:rPr>
                        <a:t>Law on EE, Municipal Energy Offices </a:t>
                      </a:r>
                      <a:r>
                        <a:rPr lang="en-US" sz="1200" b="0" i="0" u="none" strike="noStrike" dirty="0" smtClean="0">
                          <a:solidFill>
                            <a:srgbClr val="000000"/>
                          </a:solidFill>
                          <a:effectLst/>
                          <a:latin typeface="Arial"/>
                        </a:rPr>
                        <a:t>required </a:t>
                      </a:r>
                      <a:r>
                        <a:rPr lang="en-US" sz="1200" b="0" i="0" u="none" strike="noStrike" dirty="0">
                          <a:solidFill>
                            <a:srgbClr val="000000"/>
                          </a:solidFill>
                          <a:effectLst/>
                          <a:latin typeface="Arial"/>
                        </a:rPr>
                        <a:t>to develop Municipal </a:t>
                      </a:r>
                      <a:r>
                        <a:rPr lang="en-US" sz="1200" b="0" i="0" u="none" strike="noStrike" dirty="0" smtClean="0">
                          <a:solidFill>
                            <a:srgbClr val="000000"/>
                          </a:solidFill>
                          <a:effectLst/>
                          <a:latin typeface="Arial"/>
                        </a:rPr>
                        <a:t>EE </a:t>
                      </a:r>
                      <a:r>
                        <a:rPr lang="en-US" sz="1200" b="0" i="0" u="none" strike="noStrike" dirty="0">
                          <a:solidFill>
                            <a:srgbClr val="000000"/>
                          </a:solidFill>
                          <a:effectLst/>
                          <a:latin typeface="Arial"/>
                        </a:rPr>
                        <a:t>Plans and Implementation Progress </a:t>
                      </a:r>
                      <a:r>
                        <a:rPr lang="en-US" sz="1200" b="0" i="0" u="none" strike="noStrike" dirty="0" smtClean="0">
                          <a:solidFill>
                            <a:srgbClr val="000000"/>
                          </a:solidFill>
                          <a:effectLst/>
                          <a:latin typeface="Arial"/>
                        </a:rPr>
                        <a:t>Reports</a:t>
                      </a:r>
                    </a:p>
                    <a:p>
                      <a:pPr algn="l" rtl="0" fontAlgn="ctr"/>
                      <a:r>
                        <a:rPr lang="en-US" sz="1200" b="0" i="0" u="none" strike="noStrike" baseline="0" dirty="0" smtClean="0">
                          <a:solidFill>
                            <a:srgbClr val="000000"/>
                          </a:solidFill>
                          <a:effectLst/>
                          <a:latin typeface="Arial"/>
                        </a:rPr>
                        <a:t>(</a:t>
                      </a:r>
                      <a:r>
                        <a:rPr lang="en-US" sz="1200" b="0" i="0" u="none" strike="noStrike" dirty="0" smtClean="0">
                          <a:solidFill>
                            <a:srgbClr val="000000"/>
                          </a:solidFill>
                          <a:effectLst/>
                          <a:latin typeface="Arial"/>
                        </a:rPr>
                        <a:t>GIZ working </a:t>
                      </a:r>
                      <a:r>
                        <a:rPr lang="en-US" sz="1200" b="0" i="0" u="none" strike="noStrike" dirty="0">
                          <a:solidFill>
                            <a:srgbClr val="000000"/>
                          </a:solidFill>
                          <a:effectLst/>
                          <a:latin typeface="Arial"/>
                        </a:rPr>
                        <a:t>with KEEA on 10 plans under EU funded </a:t>
                      </a:r>
                      <a:r>
                        <a:rPr lang="en-US" sz="1200" b="0" i="0" u="none" strike="noStrike" dirty="0" smtClean="0">
                          <a:solidFill>
                            <a:srgbClr val="000000"/>
                          </a:solidFill>
                          <a:effectLst/>
                          <a:latin typeface="Arial"/>
                        </a:rPr>
                        <a:t>project)</a:t>
                      </a:r>
                      <a:endParaRPr lang="en-US" sz="1200" b="0" i="0" u="none" strike="noStrike" dirty="0">
                        <a:solidFill>
                          <a:srgbClr val="000000"/>
                        </a:solidFill>
                        <a:effectLst/>
                        <a:latin typeface="Arial"/>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r>
              <a:tr h="32977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1" i="0" u="none" strike="noStrike" noProof="0" dirty="0" smtClean="0">
                          <a:solidFill>
                            <a:srgbClr val="000000"/>
                          </a:solidFill>
                          <a:effectLst/>
                          <a:latin typeface="+mn-lt"/>
                        </a:rPr>
                        <a:t>Secondary Legislation</a:t>
                      </a:r>
                      <a:endParaRPr lang="en-US" sz="1400" b="1" i="0" u="none" strike="noStrike" noProof="0" dirty="0">
                        <a:solidFill>
                          <a:srgbClr val="000000"/>
                        </a:solidFill>
                        <a:effectLst/>
                        <a:latin typeface="+mn-lt"/>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20000"/>
                        <a:lumOff val="80000"/>
                      </a:schemeClr>
                    </a:solidFill>
                  </a:tcPr>
                </a:tc>
                <a:tc>
                  <a:txBody>
                    <a:bodyPr/>
                    <a:lstStyle/>
                    <a:p>
                      <a:pPr algn="l" rtl="0" fontAlgn="ctr"/>
                      <a:r>
                        <a:rPr lang="en-US" sz="1200" b="0" i="0" u="none" strike="noStrike" baseline="0" dirty="0" smtClean="0">
                          <a:solidFill>
                            <a:srgbClr val="000000"/>
                          </a:solidFill>
                          <a:effectLst/>
                          <a:latin typeface="+mn-lt"/>
                        </a:rPr>
                        <a:t>Series of secondary legislation adopted (e.g., appliance labeling, energy auditing, etc.)</a:t>
                      </a:r>
                      <a:endParaRPr lang="en-US" sz="1200" b="0" i="0" u="none" strike="noStrike" dirty="0">
                        <a:solidFill>
                          <a:srgbClr val="000000"/>
                        </a:solidFill>
                        <a:effectLst/>
                        <a:latin typeface="Arial"/>
                      </a:endParaRPr>
                    </a:p>
                  </a:txBody>
                  <a:tcPr marL="6707" marR="6707" marT="67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20000"/>
                        <a:lumOff val="80000"/>
                      </a:schemeClr>
                    </a:solidFill>
                  </a:tcPr>
                </a:tc>
              </a:tr>
            </a:tbl>
          </a:graphicData>
        </a:graphic>
      </p:graphicFrame>
    </p:spTree>
    <p:extLst>
      <p:ext uri="{BB962C8B-B14F-4D97-AF65-F5344CB8AC3E}">
        <p14:creationId xmlns:p14="http://schemas.microsoft.com/office/powerpoint/2010/main" xmlns="" val="227691300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6200" y="228600"/>
            <a:ext cx="8763000" cy="457200"/>
          </a:xfrm>
        </p:spPr>
        <p:txBody>
          <a:bodyPr/>
          <a:lstStyle/>
          <a:p>
            <a:r>
              <a:rPr lang="en-US" sz="2800" dirty="0">
                <a:latin typeface="Arial" charset="0"/>
              </a:rPr>
              <a:t>What are </a:t>
            </a:r>
            <a:r>
              <a:rPr lang="en-US" sz="2800" dirty="0" smtClean="0">
                <a:latin typeface="Arial" charset="0"/>
              </a:rPr>
              <a:t>Donors Doing</a:t>
            </a:r>
            <a:r>
              <a:rPr lang="en-US" sz="2800" dirty="0">
                <a:latin typeface="Arial" charset="0"/>
              </a:rPr>
              <a:t>?</a:t>
            </a:r>
          </a:p>
        </p:txBody>
      </p:sp>
      <p:sp>
        <p:nvSpPr>
          <p:cNvPr id="4" name="Slide Number Placeholder 3"/>
          <p:cNvSpPr>
            <a:spLocks noGrp="1"/>
          </p:cNvSpPr>
          <p:nvPr>
            <p:ph type="sldNum" sz="quarter" idx="12"/>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DE190765-2731-8B4F-98A2-30AC76CAA875}" type="slidenum">
              <a:rPr lang="en-US">
                <a:solidFill>
                  <a:schemeClr val="bg2"/>
                </a:solidFill>
              </a:rPr>
              <a:pPr eaLnBrk="1" hangingPunct="1"/>
              <a:t>18</a:t>
            </a:fld>
            <a:endParaRPr lang="en-US">
              <a:solidFill>
                <a:schemeClr val="bg2"/>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xmlns="" val="2465546852"/>
              </p:ext>
            </p:extLst>
          </p:nvPr>
        </p:nvGraphicFramePr>
        <p:xfrm>
          <a:off x="838200" y="1003624"/>
          <a:ext cx="7619998" cy="5016176"/>
        </p:xfrm>
        <a:graphic>
          <a:graphicData uri="http://schemas.openxmlformats.org/drawingml/2006/table">
            <a:tbl>
              <a:tblPr/>
              <a:tblGrid>
                <a:gridCol w="986305"/>
                <a:gridCol w="3509495"/>
                <a:gridCol w="1524000"/>
                <a:gridCol w="1600198"/>
              </a:tblGrid>
              <a:tr h="191155">
                <a:tc>
                  <a:txBody>
                    <a:bodyPr/>
                    <a:lstStyle/>
                    <a:p>
                      <a:pPr algn="ctr" fontAlgn="ctr"/>
                      <a:r>
                        <a:rPr lang="fr-FR" sz="1200" b="0" i="0" u="none" strike="noStrike" dirty="0">
                          <a:solidFill>
                            <a:srgbClr val="000000"/>
                          </a:solidFill>
                          <a:effectLst/>
                          <a:latin typeface="Arial"/>
                        </a:rPr>
                        <a:t> </a:t>
                      </a: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33399"/>
                    </a:solidFill>
                  </a:tcPr>
                </a:tc>
                <a:tc>
                  <a:txBody>
                    <a:bodyPr/>
                    <a:lstStyle/>
                    <a:p>
                      <a:pPr algn="ctr" rtl="0" fontAlgn="ctr"/>
                      <a:r>
                        <a:rPr lang="fr-FR" sz="1200" b="1" i="0" u="none" strike="noStrike">
                          <a:solidFill>
                            <a:srgbClr val="FFFFFF"/>
                          </a:solidFill>
                          <a:effectLst/>
                          <a:latin typeface="Arial"/>
                        </a:rPr>
                        <a:t>Public Sector</a:t>
                      </a: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33399"/>
                    </a:solidFill>
                  </a:tcPr>
                </a:tc>
                <a:tc>
                  <a:txBody>
                    <a:bodyPr/>
                    <a:lstStyle/>
                    <a:p>
                      <a:pPr algn="ctr" rtl="0" fontAlgn="ctr"/>
                      <a:r>
                        <a:rPr lang="en-US" sz="1200" b="1" i="0" u="none" strike="noStrike" noProof="0" smtClean="0">
                          <a:solidFill>
                            <a:srgbClr val="FFFFFF"/>
                          </a:solidFill>
                          <a:effectLst/>
                          <a:latin typeface="Arial"/>
                        </a:rPr>
                        <a:t>Industrial / Commercial</a:t>
                      </a:r>
                      <a:endParaRPr lang="en-US" sz="1200" b="1" i="0" u="none" strike="noStrike" noProof="0">
                        <a:solidFill>
                          <a:srgbClr val="FFFFFF"/>
                        </a:solidFill>
                        <a:effectLst/>
                        <a:latin typeface="Arial"/>
                      </a:endParaRP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33399"/>
                    </a:solidFill>
                  </a:tcPr>
                </a:tc>
                <a:tc>
                  <a:txBody>
                    <a:bodyPr/>
                    <a:lstStyle/>
                    <a:p>
                      <a:pPr algn="ctr" rtl="0" fontAlgn="ctr"/>
                      <a:r>
                        <a:rPr lang="en-US" sz="1200" b="1" i="0" u="none" strike="noStrike" noProof="0" dirty="0" smtClean="0">
                          <a:solidFill>
                            <a:srgbClr val="FFFFFF"/>
                          </a:solidFill>
                          <a:effectLst/>
                          <a:latin typeface="Arial"/>
                        </a:rPr>
                        <a:t>Residential</a:t>
                      </a:r>
                      <a:endParaRPr lang="en-US" sz="1200" b="1" i="0" u="none" strike="noStrike" noProof="0" dirty="0">
                        <a:solidFill>
                          <a:srgbClr val="FFFFFF"/>
                        </a:solidFill>
                        <a:effectLst/>
                        <a:latin typeface="Arial"/>
                      </a:endParaRP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33399"/>
                    </a:solidFill>
                  </a:tcPr>
                </a:tc>
              </a:tr>
              <a:tr h="910889">
                <a:tc>
                  <a:txBody>
                    <a:bodyPr/>
                    <a:lstStyle/>
                    <a:p>
                      <a:pPr algn="ctr" rtl="0" fontAlgn="ctr"/>
                      <a:r>
                        <a:rPr lang="fr-FR" sz="1200" b="1" i="0" u="none" strike="noStrike" dirty="0" err="1">
                          <a:solidFill>
                            <a:srgbClr val="000000"/>
                          </a:solidFill>
                          <a:effectLst/>
                          <a:latin typeface="Arial"/>
                        </a:rPr>
                        <a:t>KfW</a:t>
                      </a:r>
                      <a:endParaRPr lang="fr-FR" sz="1200" b="1" i="0" u="none" strike="noStrike" dirty="0">
                        <a:solidFill>
                          <a:srgbClr val="000000"/>
                        </a:solidFill>
                        <a:effectLst/>
                        <a:latin typeface="Arial"/>
                      </a:endParaRP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c>
                  <a:txBody>
                    <a:bodyPr/>
                    <a:lstStyle/>
                    <a:p>
                      <a:pPr marL="171450" indent="-171450" algn="l" rtl="0" fontAlgn="ctr">
                        <a:buFont typeface="Wingdings" pitchFamily="2" charset="2"/>
                        <a:buChar char="v"/>
                      </a:pPr>
                      <a:r>
                        <a:rPr lang="en-US" sz="1200" b="0" i="0" u="none" strike="noStrike" dirty="0">
                          <a:solidFill>
                            <a:srgbClr val="000000"/>
                          </a:solidFill>
                          <a:effectLst/>
                          <a:latin typeface="Arial"/>
                        </a:rPr>
                        <a:t>Study and Implementation of EE measures in </a:t>
                      </a:r>
                      <a:r>
                        <a:rPr lang="en-US" sz="1200" b="0" i="0" u="none" strike="noStrike" dirty="0" smtClean="0">
                          <a:solidFill>
                            <a:srgbClr val="000000"/>
                          </a:solidFill>
                          <a:effectLst/>
                          <a:latin typeface="Arial"/>
                        </a:rPr>
                        <a:t>municipalities</a:t>
                      </a:r>
                      <a:r>
                        <a:rPr lang="en-US" sz="1200" b="0" i="0" u="none" strike="noStrike" baseline="0" dirty="0" smtClean="0">
                          <a:solidFill>
                            <a:srgbClr val="000000"/>
                          </a:solidFill>
                          <a:effectLst/>
                          <a:latin typeface="Arial"/>
                        </a:rPr>
                        <a:t> (30 buildings; EU and </a:t>
                      </a:r>
                      <a:r>
                        <a:rPr lang="en-US" sz="1200" b="0" i="0" u="none" strike="noStrike" baseline="0" dirty="0" err="1" smtClean="0">
                          <a:solidFill>
                            <a:srgbClr val="000000"/>
                          </a:solidFill>
                          <a:effectLst/>
                          <a:latin typeface="Arial"/>
                        </a:rPr>
                        <a:t>KfW</a:t>
                      </a:r>
                      <a:r>
                        <a:rPr lang="en-US" sz="1200" b="0" i="0" u="none" strike="noStrike" baseline="0" dirty="0" smtClean="0">
                          <a:solidFill>
                            <a:srgbClr val="000000"/>
                          </a:solidFill>
                          <a:effectLst/>
                          <a:latin typeface="Arial"/>
                        </a:rPr>
                        <a:t> financed)</a:t>
                      </a:r>
                    </a:p>
                    <a:p>
                      <a:pPr marL="171450" indent="-171450" algn="l" rtl="0" fontAlgn="ctr">
                        <a:buFont typeface="Wingdings" pitchFamily="2" charset="2"/>
                        <a:buChar char="v"/>
                      </a:pPr>
                      <a:r>
                        <a:rPr lang="en-US" sz="1200" b="0" i="0" u="none" strike="noStrike" baseline="0" dirty="0" smtClean="0">
                          <a:solidFill>
                            <a:srgbClr val="000000"/>
                          </a:solidFill>
                          <a:effectLst/>
                          <a:latin typeface="Arial"/>
                        </a:rPr>
                        <a:t>Support to Pristina DH system, cogeneration</a:t>
                      </a:r>
                      <a:endParaRPr lang="en-US" sz="1200" b="0" i="0" u="none" strike="noStrike" dirty="0">
                        <a:solidFill>
                          <a:srgbClr val="000000"/>
                        </a:solidFill>
                        <a:effectLst/>
                        <a:latin typeface="Arial"/>
                      </a:endParaRP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c>
                  <a:txBody>
                    <a:bodyPr/>
                    <a:lstStyle/>
                    <a:p>
                      <a:pPr algn="l" rtl="0" fontAlgn="ctr"/>
                      <a:r>
                        <a:rPr lang="fr-FR" sz="1200" b="0" i="0" u="none" strike="noStrike" dirty="0">
                          <a:solidFill>
                            <a:srgbClr val="000000"/>
                          </a:solidFill>
                          <a:effectLst/>
                          <a:latin typeface="Arial"/>
                        </a:rPr>
                        <a:t> </a:t>
                      </a: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c>
                  <a:txBody>
                    <a:bodyPr/>
                    <a:lstStyle/>
                    <a:p>
                      <a:pPr marL="171450" indent="-171450" algn="l" rtl="0" fontAlgn="ctr">
                        <a:buFont typeface="Wingdings" pitchFamily="2" charset="2"/>
                        <a:buChar char="v"/>
                      </a:pPr>
                      <a:r>
                        <a:rPr lang="en-US" sz="1200" b="0" i="0" u="none" strike="noStrike" dirty="0" smtClean="0">
                          <a:solidFill>
                            <a:srgbClr val="000000"/>
                          </a:solidFill>
                          <a:effectLst/>
                          <a:latin typeface="Arial"/>
                        </a:rPr>
                        <a:t>Pursing promotion </a:t>
                      </a:r>
                      <a:r>
                        <a:rPr lang="en-US" sz="1200" b="0" i="0" u="none" strike="noStrike" dirty="0">
                          <a:solidFill>
                            <a:srgbClr val="000000"/>
                          </a:solidFill>
                          <a:effectLst/>
                          <a:latin typeface="Arial"/>
                        </a:rPr>
                        <a:t>of </a:t>
                      </a:r>
                      <a:r>
                        <a:rPr lang="en-US" sz="1200" b="0" i="0" u="none" strike="noStrike" dirty="0" smtClean="0">
                          <a:solidFill>
                            <a:srgbClr val="000000"/>
                          </a:solidFill>
                          <a:effectLst/>
                          <a:latin typeface="Arial"/>
                        </a:rPr>
                        <a:t>residential EE </a:t>
                      </a:r>
                      <a:r>
                        <a:rPr lang="en-US" sz="1200" b="0" i="0" u="none" strike="noStrike" dirty="0">
                          <a:solidFill>
                            <a:srgbClr val="000000"/>
                          </a:solidFill>
                          <a:effectLst/>
                          <a:latin typeface="Arial"/>
                        </a:rPr>
                        <a:t>through </a:t>
                      </a:r>
                      <a:r>
                        <a:rPr lang="en-US" sz="1200" b="0" i="0" u="none" strike="noStrike" dirty="0" smtClean="0">
                          <a:solidFill>
                            <a:srgbClr val="000000"/>
                          </a:solidFill>
                          <a:effectLst/>
                          <a:latin typeface="Arial"/>
                        </a:rPr>
                        <a:t>bank loans</a:t>
                      </a:r>
                      <a:endParaRPr lang="en-US" sz="1200" b="0" i="0" u="none" strike="noStrike" dirty="0">
                        <a:solidFill>
                          <a:srgbClr val="000000"/>
                        </a:solidFill>
                        <a:effectLst/>
                        <a:latin typeface="Arial"/>
                      </a:endParaRP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r>
              <a:tr h="1558267">
                <a:tc>
                  <a:txBody>
                    <a:bodyPr/>
                    <a:lstStyle/>
                    <a:p>
                      <a:pPr algn="ctr" rtl="0" fontAlgn="ctr"/>
                      <a:r>
                        <a:rPr lang="fr-FR" sz="1200" b="1" i="0" u="none" strike="noStrike" dirty="0">
                          <a:solidFill>
                            <a:srgbClr val="000000"/>
                          </a:solidFill>
                          <a:effectLst/>
                          <a:latin typeface="Arial"/>
                        </a:rPr>
                        <a:t>EU</a:t>
                      </a: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c>
                  <a:txBody>
                    <a:bodyPr/>
                    <a:lstStyle/>
                    <a:p>
                      <a:pPr marL="228600" marR="0" indent="-228600" algn="l" defTabSz="914400" rtl="0" eaLnBrk="1" fontAlgn="ctr" latinLnBrk="0" hangingPunct="1">
                        <a:lnSpc>
                          <a:spcPct val="100000"/>
                        </a:lnSpc>
                        <a:spcBef>
                          <a:spcPts val="0"/>
                        </a:spcBef>
                        <a:spcAft>
                          <a:spcPts val="0"/>
                        </a:spcAft>
                        <a:buClrTx/>
                        <a:buSzTx/>
                        <a:buFont typeface="Wingdings" pitchFamily="2" charset="2"/>
                        <a:buChar char="v"/>
                        <a:tabLst/>
                        <a:defRPr/>
                      </a:pPr>
                      <a:r>
                        <a:rPr lang="en-US" sz="1200" b="0" i="0" u="none" strike="noStrike" dirty="0" smtClean="0">
                          <a:solidFill>
                            <a:srgbClr val="000000"/>
                          </a:solidFill>
                          <a:effectLst/>
                          <a:latin typeface="+mn-lt"/>
                        </a:rPr>
                        <a:t>Grant-funded municipal EE project</a:t>
                      </a:r>
                      <a:r>
                        <a:rPr lang="en-US" sz="1200" b="0" i="0" u="none" strike="noStrike" baseline="0" dirty="0" smtClean="0">
                          <a:solidFill>
                            <a:srgbClr val="000000"/>
                          </a:solidFill>
                          <a:effectLst/>
                          <a:latin typeface="+mn-lt"/>
                        </a:rPr>
                        <a:t> (63 schools, 2 hospitals)</a:t>
                      </a:r>
                      <a:endParaRPr lang="en-US" sz="1200" b="0" i="0" u="none" strike="noStrike" dirty="0" smtClean="0">
                        <a:solidFill>
                          <a:srgbClr val="000000"/>
                        </a:solidFill>
                        <a:effectLst/>
                        <a:latin typeface="+mn-lt"/>
                      </a:endParaRPr>
                    </a:p>
                    <a:p>
                      <a:pPr marL="228600" indent="-228600" algn="l" rtl="0" fontAlgn="ctr">
                        <a:buFont typeface="Wingdings" pitchFamily="2" charset="2"/>
                        <a:buChar char="v"/>
                      </a:pPr>
                      <a:r>
                        <a:rPr lang="en-US" sz="1200" b="0" i="0" u="none" strike="noStrike" dirty="0" smtClean="0">
                          <a:solidFill>
                            <a:srgbClr val="000000"/>
                          </a:solidFill>
                          <a:effectLst/>
                          <a:latin typeface="Arial"/>
                        </a:rPr>
                        <a:t>Assistance </a:t>
                      </a:r>
                      <a:r>
                        <a:rPr lang="en-US" sz="1200" b="0" i="0" u="none" strike="noStrike" dirty="0">
                          <a:solidFill>
                            <a:srgbClr val="000000"/>
                          </a:solidFill>
                          <a:effectLst/>
                          <a:latin typeface="Arial"/>
                        </a:rPr>
                        <a:t>to </a:t>
                      </a:r>
                      <a:r>
                        <a:rPr lang="en-US" sz="1200" b="0" i="0" u="none" strike="noStrike" dirty="0" smtClean="0">
                          <a:solidFill>
                            <a:srgbClr val="000000"/>
                          </a:solidFill>
                          <a:effectLst/>
                          <a:latin typeface="Arial"/>
                        </a:rPr>
                        <a:t>MED </a:t>
                      </a:r>
                      <a:r>
                        <a:rPr lang="en-US" sz="1200" b="0" i="0" u="none" strike="noStrike" dirty="0">
                          <a:solidFill>
                            <a:srgbClr val="000000"/>
                          </a:solidFill>
                          <a:effectLst/>
                          <a:latin typeface="Arial"/>
                        </a:rPr>
                        <a:t>(staff training, </a:t>
                      </a:r>
                      <a:r>
                        <a:rPr lang="en-US" sz="1200" b="0" i="0" u="none" strike="noStrike" dirty="0" smtClean="0">
                          <a:solidFill>
                            <a:srgbClr val="000000"/>
                          </a:solidFill>
                          <a:effectLst/>
                          <a:latin typeface="Arial"/>
                        </a:rPr>
                        <a:t>NEEAP) (</a:t>
                      </a:r>
                      <a:r>
                        <a:rPr lang="en-US" sz="1200" b="0" i="0" u="none" strike="noStrike" dirty="0" smtClean="0">
                          <a:solidFill>
                            <a:schemeClr val="tx1"/>
                          </a:solidFill>
                          <a:effectLst/>
                          <a:latin typeface="Arial"/>
                        </a:rPr>
                        <a:t>completed</a:t>
                      </a:r>
                      <a:r>
                        <a:rPr lang="en-US" sz="1200" b="0" i="0" u="none" strike="noStrike" dirty="0" smtClean="0">
                          <a:solidFill>
                            <a:srgbClr val="000000"/>
                          </a:solidFill>
                          <a:effectLst/>
                          <a:latin typeface="Arial"/>
                        </a:rPr>
                        <a:t>)</a:t>
                      </a:r>
                    </a:p>
                    <a:p>
                      <a:pPr marL="228600" indent="-228600" algn="l" rtl="0" fontAlgn="ctr">
                        <a:buFont typeface="Wingdings" pitchFamily="2" charset="2"/>
                        <a:buChar char="v"/>
                      </a:pPr>
                      <a:r>
                        <a:rPr lang="en-US" sz="1200" b="0" i="0" u="none" strike="noStrike" dirty="0" smtClean="0">
                          <a:solidFill>
                            <a:srgbClr val="000000"/>
                          </a:solidFill>
                          <a:effectLst/>
                          <a:latin typeface="Arial"/>
                        </a:rPr>
                        <a:t>Public awareness </a:t>
                      </a:r>
                      <a:r>
                        <a:rPr lang="en-US" sz="1200" b="0" i="0" u="none" strike="noStrike" dirty="0">
                          <a:solidFill>
                            <a:srgbClr val="000000"/>
                          </a:solidFill>
                          <a:effectLst/>
                          <a:latin typeface="Arial"/>
                        </a:rPr>
                        <a:t>campaign for </a:t>
                      </a:r>
                      <a:r>
                        <a:rPr lang="en-US" sz="1200" b="0" i="0" u="none" strike="noStrike" dirty="0" smtClean="0">
                          <a:solidFill>
                            <a:srgbClr val="000000"/>
                          </a:solidFill>
                          <a:effectLst/>
                          <a:latin typeface="Arial"/>
                        </a:rPr>
                        <a:t>EE </a:t>
                      </a:r>
                      <a:r>
                        <a:rPr lang="en-US" sz="1200" b="0" i="0" u="none" strike="noStrike" dirty="0">
                          <a:solidFill>
                            <a:srgbClr val="000000"/>
                          </a:solidFill>
                          <a:effectLst/>
                          <a:latin typeface="Arial"/>
                        </a:rPr>
                        <a:t>(completed</a:t>
                      </a:r>
                      <a:r>
                        <a:rPr lang="en-US" sz="1200" b="0" i="0" u="none" strike="noStrike" dirty="0" smtClean="0">
                          <a:solidFill>
                            <a:srgbClr val="000000"/>
                          </a:solidFill>
                          <a:effectLst/>
                          <a:latin typeface="Arial"/>
                        </a:rPr>
                        <a:t>)</a:t>
                      </a:r>
                    </a:p>
                    <a:p>
                      <a:pPr marL="228600" indent="-228600" algn="l" rtl="0" fontAlgn="ctr">
                        <a:buFont typeface="Wingdings" pitchFamily="2" charset="2"/>
                        <a:buChar char="v"/>
                      </a:pPr>
                      <a:r>
                        <a:rPr lang="en-US" sz="1200" b="0" i="0" u="none" strike="noStrike" dirty="0" smtClean="0">
                          <a:solidFill>
                            <a:srgbClr val="000000"/>
                          </a:solidFill>
                          <a:effectLst/>
                          <a:latin typeface="Arial"/>
                        </a:rPr>
                        <a:t>TA to </a:t>
                      </a:r>
                      <a:r>
                        <a:rPr lang="en-US" sz="1200" b="0" i="0" u="none" strike="noStrike" dirty="0" smtClean="0">
                          <a:solidFill>
                            <a:schemeClr val="tx1"/>
                          </a:solidFill>
                          <a:effectLst/>
                          <a:latin typeface="Arial"/>
                        </a:rPr>
                        <a:t>update</a:t>
                      </a:r>
                      <a:r>
                        <a:rPr lang="en-US" sz="1200" b="0" i="0" u="none" strike="noStrike" dirty="0" smtClean="0">
                          <a:solidFill>
                            <a:srgbClr val="000000"/>
                          </a:solidFill>
                          <a:effectLst/>
                          <a:latin typeface="Arial"/>
                        </a:rPr>
                        <a:t>, monitor </a:t>
                      </a:r>
                      <a:r>
                        <a:rPr lang="en-US" sz="1200" b="0" i="0" u="none" strike="noStrike" dirty="0">
                          <a:solidFill>
                            <a:srgbClr val="000000"/>
                          </a:solidFill>
                          <a:effectLst/>
                          <a:latin typeface="Arial"/>
                        </a:rPr>
                        <a:t>and </a:t>
                      </a:r>
                      <a:r>
                        <a:rPr lang="en-US" sz="1200" b="0" i="0" u="none" strike="noStrike" dirty="0" smtClean="0">
                          <a:solidFill>
                            <a:srgbClr val="000000"/>
                          </a:solidFill>
                          <a:effectLst/>
                          <a:latin typeface="Arial"/>
                        </a:rPr>
                        <a:t>evaluate NEEAP</a:t>
                      </a:r>
                      <a:endParaRPr lang="en-US" sz="1200" b="0" i="0" u="none" strike="noStrike" dirty="0">
                        <a:solidFill>
                          <a:srgbClr val="000000"/>
                        </a:solidFill>
                        <a:effectLst/>
                        <a:latin typeface="Arial"/>
                      </a:endParaRP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c>
                  <a:txBody>
                    <a:bodyPr/>
                    <a:lstStyle/>
                    <a:p>
                      <a:pPr algn="l" rtl="0" fontAlgn="ctr"/>
                      <a:r>
                        <a:rPr lang="fr-FR" sz="1200" b="0" i="0" u="none" strike="noStrike" dirty="0">
                          <a:solidFill>
                            <a:srgbClr val="000000"/>
                          </a:solidFill>
                          <a:effectLst/>
                          <a:latin typeface="Arial"/>
                        </a:rPr>
                        <a:t> </a:t>
                      </a: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c>
                  <a:txBody>
                    <a:bodyPr/>
                    <a:lstStyle/>
                    <a:p>
                      <a:pPr algn="l" rtl="0" fontAlgn="ctr"/>
                      <a:r>
                        <a:rPr lang="fr-FR" sz="1200" b="0" i="0" u="none" strike="noStrike" dirty="0">
                          <a:solidFill>
                            <a:srgbClr val="000000"/>
                          </a:solidFill>
                          <a:effectLst/>
                          <a:latin typeface="Arial"/>
                        </a:rPr>
                        <a:t> </a:t>
                      </a: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r>
              <a:tr h="742801">
                <a:tc>
                  <a:txBody>
                    <a:bodyPr/>
                    <a:lstStyle/>
                    <a:p>
                      <a:pPr algn="ctr" rtl="0" fontAlgn="ctr"/>
                      <a:r>
                        <a:rPr lang="fr-FR" sz="1200" b="1" i="0" u="none" strike="noStrike" dirty="0">
                          <a:solidFill>
                            <a:srgbClr val="000000"/>
                          </a:solidFill>
                          <a:effectLst/>
                          <a:latin typeface="Arial"/>
                        </a:rPr>
                        <a:t>EBRD</a:t>
                      </a: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c>
                  <a:txBody>
                    <a:bodyPr/>
                    <a:lstStyle/>
                    <a:p>
                      <a:pPr algn="l" rtl="0" fontAlgn="ctr"/>
                      <a:r>
                        <a:rPr lang="fr-FR" sz="1200" b="0" i="0" u="none" strike="noStrike" dirty="0">
                          <a:solidFill>
                            <a:srgbClr val="000000"/>
                          </a:solidFill>
                          <a:effectLst/>
                          <a:latin typeface="Arial"/>
                        </a:rPr>
                        <a:t> </a:t>
                      </a: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c>
                  <a:txBody>
                    <a:bodyPr/>
                    <a:lstStyle/>
                    <a:p>
                      <a:pPr marL="171450" indent="-171450" algn="l" rtl="0" fontAlgn="ctr">
                        <a:buFont typeface="Wingdings" pitchFamily="2" charset="2"/>
                        <a:buChar char="v"/>
                      </a:pPr>
                      <a:r>
                        <a:rPr lang="en-US" sz="1200" b="0" i="0" u="none" strike="noStrike" dirty="0" smtClean="0">
                          <a:solidFill>
                            <a:srgbClr val="000000"/>
                          </a:solidFill>
                          <a:effectLst/>
                          <a:latin typeface="Arial"/>
                        </a:rPr>
                        <a:t>Creation of </a:t>
                      </a:r>
                      <a:r>
                        <a:rPr lang="en-US" sz="1200" b="0" i="0" u="none" strike="noStrike" dirty="0">
                          <a:solidFill>
                            <a:srgbClr val="000000"/>
                          </a:solidFill>
                          <a:effectLst/>
                          <a:latin typeface="Arial"/>
                        </a:rPr>
                        <a:t>credit line </a:t>
                      </a:r>
                      <a:r>
                        <a:rPr lang="en-US" sz="1200" b="0" i="0" u="none" strike="noStrike" dirty="0" smtClean="0">
                          <a:solidFill>
                            <a:srgbClr val="000000"/>
                          </a:solidFill>
                          <a:effectLst/>
                          <a:latin typeface="Arial"/>
                        </a:rPr>
                        <a:t>in SME/ buildings sector</a:t>
                      </a:r>
                      <a:endParaRPr lang="en-US" sz="1200" b="0" i="0" u="none" strike="noStrike" dirty="0">
                        <a:solidFill>
                          <a:srgbClr val="000000"/>
                        </a:solidFill>
                        <a:effectLst/>
                        <a:latin typeface="Arial"/>
                      </a:endParaRP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c>
                  <a:txBody>
                    <a:bodyPr/>
                    <a:lstStyle/>
                    <a:p>
                      <a:pPr marL="171450" indent="-171450" algn="l" rtl="0" fontAlgn="ctr">
                        <a:buFont typeface="Wingdings" pitchFamily="2" charset="2"/>
                        <a:buChar char="v"/>
                      </a:pPr>
                      <a:r>
                        <a:rPr lang="en-US" sz="1200" b="0" i="0" u="none" strike="noStrike" dirty="0" smtClean="0">
                          <a:solidFill>
                            <a:srgbClr val="000000"/>
                          </a:solidFill>
                          <a:effectLst/>
                          <a:latin typeface="+mn-lt"/>
                        </a:rPr>
                        <a:t>Assessing</a:t>
                      </a:r>
                      <a:r>
                        <a:rPr lang="en-US" sz="1200" b="0" i="0" u="none" strike="noStrike" baseline="0" dirty="0" smtClean="0">
                          <a:solidFill>
                            <a:srgbClr val="000000"/>
                          </a:solidFill>
                          <a:effectLst/>
                          <a:latin typeface="+mn-lt"/>
                        </a:rPr>
                        <a:t> </a:t>
                      </a:r>
                      <a:r>
                        <a:rPr lang="en-US" sz="1200" b="0" i="0" u="none" strike="noStrike" dirty="0" smtClean="0">
                          <a:solidFill>
                            <a:srgbClr val="000000"/>
                          </a:solidFill>
                          <a:effectLst/>
                          <a:latin typeface="+mn-lt"/>
                        </a:rPr>
                        <a:t>credit line (microloans) for households</a:t>
                      </a:r>
                      <a:endParaRPr lang="en-US" sz="1200" b="0" i="0" u="none" strike="noStrike" dirty="0">
                        <a:solidFill>
                          <a:srgbClr val="000000"/>
                        </a:solidFill>
                        <a:effectLst/>
                        <a:latin typeface="+mn-lt"/>
                      </a:endParaRP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r>
              <a:tr h="747207">
                <a:tc>
                  <a:txBody>
                    <a:bodyPr/>
                    <a:lstStyle/>
                    <a:p>
                      <a:pPr algn="ctr" rtl="0" fontAlgn="ctr"/>
                      <a:r>
                        <a:rPr lang="fr-FR" sz="1200" b="1" i="0" u="none" strike="noStrike" dirty="0">
                          <a:solidFill>
                            <a:srgbClr val="000000"/>
                          </a:solidFill>
                          <a:effectLst/>
                          <a:latin typeface="Arial"/>
                        </a:rPr>
                        <a:t>GIZ</a:t>
                      </a: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c>
                  <a:txBody>
                    <a:bodyPr/>
                    <a:lstStyle/>
                    <a:p>
                      <a:pPr marL="171450" indent="-171450" algn="l" rtl="0" fontAlgn="ctr">
                        <a:buFont typeface="Wingdings" pitchFamily="2" charset="2"/>
                        <a:buChar char="v"/>
                      </a:pPr>
                      <a:r>
                        <a:rPr lang="en-US" sz="1200" b="0" i="0" u="none" strike="noStrike" dirty="0">
                          <a:solidFill>
                            <a:srgbClr val="000000"/>
                          </a:solidFill>
                          <a:effectLst/>
                          <a:latin typeface="Arial"/>
                        </a:rPr>
                        <a:t>Modernization of </a:t>
                      </a:r>
                      <a:r>
                        <a:rPr lang="en-US" sz="1200" b="0" i="0" u="none" strike="noStrike" dirty="0" smtClean="0">
                          <a:solidFill>
                            <a:srgbClr val="000000"/>
                          </a:solidFill>
                          <a:effectLst/>
                          <a:latin typeface="Arial"/>
                        </a:rPr>
                        <a:t>municipal </a:t>
                      </a:r>
                      <a:r>
                        <a:rPr lang="en-US" sz="1200" b="0" i="0" u="none" strike="noStrike" dirty="0">
                          <a:solidFill>
                            <a:srgbClr val="000000"/>
                          </a:solidFill>
                          <a:effectLst/>
                          <a:latin typeface="Arial"/>
                        </a:rPr>
                        <a:t>b</a:t>
                      </a:r>
                      <a:r>
                        <a:rPr lang="en-US" sz="1200" b="0" i="0" u="none" strike="noStrike" dirty="0" smtClean="0">
                          <a:solidFill>
                            <a:srgbClr val="000000"/>
                          </a:solidFill>
                          <a:effectLst/>
                          <a:latin typeface="Arial"/>
                        </a:rPr>
                        <a:t>uildings </a:t>
                      </a:r>
                      <a:r>
                        <a:rPr lang="en-US" sz="1200" b="0" i="0" u="none" strike="noStrike" dirty="0">
                          <a:solidFill>
                            <a:srgbClr val="000000"/>
                          </a:solidFill>
                          <a:effectLst/>
                          <a:latin typeface="Arial"/>
                        </a:rPr>
                        <a:t>(</a:t>
                      </a:r>
                      <a:r>
                        <a:rPr lang="en-US" sz="1200" b="0" i="0" u="none" strike="noStrike" dirty="0" smtClean="0">
                          <a:solidFill>
                            <a:srgbClr val="000000"/>
                          </a:solidFill>
                          <a:effectLst/>
                          <a:latin typeface="Arial"/>
                        </a:rPr>
                        <a:t>completed in select municipalities)</a:t>
                      </a:r>
                    </a:p>
                    <a:p>
                      <a:pPr marL="171450" indent="-171450" algn="l" rtl="0" fontAlgn="ctr">
                        <a:buFont typeface="Wingdings" pitchFamily="2" charset="2"/>
                        <a:buChar char="v"/>
                      </a:pPr>
                      <a:r>
                        <a:rPr lang="en-US" sz="1200" b="0" i="0" u="none" strike="noStrike" dirty="0" smtClean="0">
                          <a:solidFill>
                            <a:srgbClr val="000000"/>
                          </a:solidFill>
                          <a:effectLst/>
                          <a:latin typeface="Arial"/>
                        </a:rPr>
                        <a:t>Public lighting modernization plan developed in several municipalities</a:t>
                      </a:r>
                      <a:endParaRPr lang="en-US" sz="1200" b="0" i="0" u="none" strike="noStrike" dirty="0">
                        <a:solidFill>
                          <a:srgbClr val="000000"/>
                        </a:solidFill>
                        <a:effectLst/>
                        <a:latin typeface="Arial"/>
                      </a:endParaRP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c>
                  <a:txBody>
                    <a:bodyPr/>
                    <a:lstStyle/>
                    <a:p>
                      <a:pPr algn="l" rtl="0" fontAlgn="ctr"/>
                      <a:r>
                        <a:rPr lang="fr-FR" sz="1200" b="0" i="0" u="none" strike="noStrike" dirty="0">
                          <a:solidFill>
                            <a:srgbClr val="000000"/>
                          </a:solidFill>
                          <a:effectLst/>
                          <a:latin typeface="Arial"/>
                        </a:rPr>
                        <a:t> </a:t>
                      </a: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c>
                  <a:txBody>
                    <a:bodyPr/>
                    <a:lstStyle/>
                    <a:p>
                      <a:pPr algn="l" rtl="0" fontAlgn="ctr"/>
                      <a:r>
                        <a:rPr lang="fr-FR" sz="1200" b="0" i="0" u="none" strike="noStrike" dirty="0">
                          <a:solidFill>
                            <a:srgbClr val="000000"/>
                          </a:solidFill>
                          <a:effectLst/>
                          <a:latin typeface="Arial"/>
                        </a:rPr>
                        <a:t> </a:t>
                      </a: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DE"/>
                    </a:solidFill>
                  </a:tcPr>
                </a:tc>
              </a:tr>
              <a:tr h="685525">
                <a:tc>
                  <a:txBody>
                    <a:bodyPr/>
                    <a:lstStyle/>
                    <a:p>
                      <a:pPr algn="ctr" rtl="0" fontAlgn="ctr"/>
                      <a:r>
                        <a:rPr lang="fr-FR" sz="1200" b="1" i="0" u="none" strike="noStrike" dirty="0" smtClean="0">
                          <a:solidFill>
                            <a:srgbClr val="000000"/>
                          </a:solidFill>
                          <a:effectLst/>
                          <a:latin typeface="Arial"/>
                        </a:rPr>
                        <a:t>World Bank</a:t>
                      </a:r>
                      <a:endParaRPr lang="fr-FR" sz="1200" b="1" i="0" u="none" strike="noStrike" dirty="0">
                        <a:solidFill>
                          <a:srgbClr val="000000"/>
                        </a:solidFill>
                        <a:effectLst/>
                        <a:latin typeface="Arial"/>
                      </a:endParaRP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c>
                  <a:txBody>
                    <a:bodyPr/>
                    <a:lstStyle/>
                    <a:p>
                      <a:pPr marL="171450" indent="-171450" algn="l" rtl="0" fontAlgn="ctr">
                        <a:buFont typeface="Wingdings" pitchFamily="2" charset="2"/>
                        <a:buChar char="v"/>
                      </a:pPr>
                      <a:r>
                        <a:rPr lang="en-US" sz="1200" b="0" i="0" u="none" strike="noStrike" dirty="0" smtClean="0">
                          <a:solidFill>
                            <a:srgbClr val="000000"/>
                          </a:solidFill>
                          <a:effectLst/>
                          <a:latin typeface="Arial"/>
                        </a:rPr>
                        <a:t>Study</a:t>
                      </a:r>
                      <a:r>
                        <a:rPr lang="en-US" sz="1200" b="0" i="0" u="none" strike="noStrike" baseline="0" dirty="0" smtClean="0">
                          <a:solidFill>
                            <a:srgbClr val="000000"/>
                          </a:solidFill>
                          <a:effectLst/>
                          <a:latin typeface="Arial"/>
                        </a:rPr>
                        <a:t> and implementation of EE in p</a:t>
                      </a:r>
                      <a:r>
                        <a:rPr lang="en-US" sz="1200" b="0" i="0" u="none" strike="noStrike" dirty="0" smtClean="0">
                          <a:solidFill>
                            <a:srgbClr val="000000"/>
                          </a:solidFill>
                          <a:effectLst/>
                          <a:latin typeface="Arial"/>
                        </a:rPr>
                        <a:t>ublic</a:t>
                      </a:r>
                      <a:r>
                        <a:rPr lang="en-US" sz="1200" b="0" i="0" u="none" strike="noStrike" baseline="0" dirty="0" smtClean="0">
                          <a:solidFill>
                            <a:srgbClr val="000000"/>
                          </a:solidFill>
                          <a:effectLst/>
                          <a:latin typeface="Arial"/>
                        </a:rPr>
                        <a:t> buildings (centrally-owned)</a:t>
                      </a:r>
                    </a:p>
                    <a:p>
                      <a:pPr marL="171450" marR="0" indent="-171450" algn="l" defTabSz="914400" rtl="0" eaLnBrk="1" fontAlgn="ctr" latinLnBrk="0" hangingPunct="1">
                        <a:lnSpc>
                          <a:spcPct val="100000"/>
                        </a:lnSpc>
                        <a:spcBef>
                          <a:spcPts val="0"/>
                        </a:spcBef>
                        <a:spcAft>
                          <a:spcPts val="0"/>
                        </a:spcAft>
                        <a:buClrTx/>
                        <a:buSzTx/>
                        <a:buFont typeface="Wingdings" pitchFamily="2" charset="2"/>
                        <a:buChar char="v"/>
                        <a:tabLst/>
                        <a:defRPr/>
                      </a:pPr>
                      <a:r>
                        <a:rPr lang="en-US" sz="1200" b="0" i="0" u="none" strike="noStrike" noProof="0" dirty="0" smtClean="0">
                          <a:solidFill>
                            <a:srgbClr val="000000"/>
                          </a:solidFill>
                          <a:effectLst/>
                          <a:latin typeface="+mn-lt"/>
                        </a:rPr>
                        <a:t>Review of financing options for public EE (WBI)</a:t>
                      </a:r>
                      <a:endParaRPr lang="en-US" sz="1200" b="0" i="0" u="none" strike="noStrike" dirty="0">
                        <a:solidFill>
                          <a:srgbClr val="000000"/>
                        </a:solidFill>
                        <a:effectLst/>
                        <a:latin typeface="Arial"/>
                      </a:endParaRP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c>
                  <a:txBody>
                    <a:bodyPr/>
                    <a:lstStyle/>
                    <a:p>
                      <a:pPr algn="l" rtl="0" fontAlgn="ctr"/>
                      <a:r>
                        <a:rPr lang="fr-FR" sz="1200" b="0" i="0" u="none" strike="noStrike" dirty="0">
                          <a:solidFill>
                            <a:srgbClr val="000000"/>
                          </a:solidFill>
                          <a:effectLst/>
                          <a:latin typeface="Arial"/>
                        </a:rPr>
                        <a:t> </a:t>
                      </a: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c>
                  <a:txBody>
                    <a:bodyPr/>
                    <a:lstStyle/>
                    <a:p>
                      <a:pPr marL="171450" marR="0" indent="-171450" algn="l" defTabSz="914400" rtl="0" eaLnBrk="1" fontAlgn="ctr" latinLnBrk="0" hangingPunct="1">
                        <a:lnSpc>
                          <a:spcPct val="100000"/>
                        </a:lnSpc>
                        <a:spcBef>
                          <a:spcPts val="0"/>
                        </a:spcBef>
                        <a:spcAft>
                          <a:spcPts val="0"/>
                        </a:spcAft>
                        <a:buClrTx/>
                        <a:buSzTx/>
                        <a:buFont typeface="Wingdings" pitchFamily="2" charset="2"/>
                        <a:buChar char="v"/>
                        <a:tabLst/>
                        <a:defRPr/>
                      </a:pPr>
                      <a:r>
                        <a:rPr lang="fr-FR" sz="1200" b="0" i="0" u="none" strike="noStrike" dirty="0">
                          <a:solidFill>
                            <a:srgbClr val="000000"/>
                          </a:solidFill>
                          <a:effectLst/>
                          <a:latin typeface="Arial"/>
                        </a:rPr>
                        <a:t> </a:t>
                      </a:r>
                      <a:r>
                        <a:rPr lang="en-US" sz="1200" b="0" i="0" u="none" strike="noStrike" noProof="0" dirty="0" smtClean="0">
                          <a:solidFill>
                            <a:srgbClr val="000000"/>
                          </a:solidFill>
                          <a:effectLst/>
                          <a:latin typeface="Arial"/>
                        </a:rPr>
                        <a:t>Review of financing options for residential EE (WBI)</a:t>
                      </a:r>
                      <a:endParaRPr lang="en-US" sz="1200" b="0" i="0" u="none" strike="noStrike" noProof="0" dirty="0">
                        <a:solidFill>
                          <a:srgbClr val="000000"/>
                        </a:solidFill>
                        <a:effectLst/>
                        <a:latin typeface="Arial"/>
                      </a:endParaRPr>
                    </a:p>
                  </a:txBody>
                  <a:tcPr marL="5727" marR="5727" marT="572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EF"/>
                    </a:solidFill>
                  </a:tcPr>
                </a:tc>
              </a:tr>
            </a:tbl>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rgbClr val="003366"/>
                </a:solidFill>
                <a:latin typeface="Arial" charset="0"/>
                <a:ea typeface="ＭＳ Ｐゴシック" pitchFamily="34" charset="-128"/>
              </a:defRPr>
            </a:lvl1pPr>
            <a:lvl2pPr marL="742950" indent="-285750" eaLnBrk="0" hangingPunct="0">
              <a:defRPr sz="1200">
                <a:solidFill>
                  <a:srgbClr val="003366"/>
                </a:solidFill>
                <a:latin typeface="Arial" charset="0"/>
                <a:ea typeface="ＭＳ Ｐゴシック" pitchFamily="34" charset="-128"/>
              </a:defRPr>
            </a:lvl2pPr>
            <a:lvl3pPr marL="1143000" indent="-228600" eaLnBrk="0" hangingPunct="0">
              <a:defRPr sz="1200">
                <a:solidFill>
                  <a:srgbClr val="003366"/>
                </a:solidFill>
                <a:latin typeface="Arial" charset="0"/>
                <a:ea typeface="ＭＳ Ｐゴシック" pitchFamily="34" charset="-128"/>
              </a:defRPr>
            </a:lvl3pPr>
            <a:lvl4pPr marL="1600200" indent="-228600" eaLnBrk="0" hangingPunct="0">
              <a:defRPr sz="1200">
                <a:solidFill>
                  <a:srgbClr val="003366"/>
                </a:solidFill>
                <a:latin typeface="Arial" charset="0"/>
                <a:ea typeface="ＭＳ Ｐゴシック" pitchFamily="34" charset="-128"/>
              </a:defRPr>
            </a:lvl4pPr>
            <a:lvl5pPr marL="2057400" indent="-228600" eaLnBrk="0" hangingPunct="0">
              <a:defRPr sz="1200">
                <a:solidFill>
                  <a:srgbClr val="003366"/>
                </a:solidFill>
                <a:latin typeface="Arial" charset="0"/>
                <a:ea typeface="ＭＳ Ｐゴシック" pitchFamily="34" charset="-128"/>
              </a:defRPr>
            </a:lvl5pPr>
            <a:lvl6pPr marL="2514600" indent="-228600" eaLnBrk="0" fontAlgn="base" hangingPunct="0">
              <a:spcBef>
                <a:spcPct val="0"/>
              </a:spcBef>
              <a:spcAft>
                <a:spcPct val="0"/>
              </a:spcAft>
              <a:defRPr sz="1200">
                <a:solidFill>
                  <a:srgbClr val="003366"/>
                </a:solidFill>
                <a:latin typeface="Arial" charset="0"/>
                <a:ea typeface="ＭＳ Ｐゴシック" pitchFamily="34" charset="-128"/>
              </a:defRPr>
            </a:lvl6pPr>
            <a:lvl7pPr marL="2971800" indent="-228600" eaLnBrk="0" fontAlgn="base" hangingPunct="0">
              <a:spcBef>
                <a:spcPct val="0"/>
              </a:spcBef>
              <a:spcAft>
                <a:spcPct val="0"/>
              </a:spcAft>
              <a:defRPr sz="1200">
                <a:solidFill>
                  <a:srgbClr val="003366"/>
                </a:solidFill>
                <a:latin typeface="Arial" charset="0"/>
                <a:ea typeface="ＭＳ Ｐゴシック" pitchFamily="34" charset="-128"/>
              </a:defRPr>
            </a:lvl7pPr>
            <a:lvl8pPr marL="3429000" indent="-228600" eaLnBrk="0" fontAlgn="base" hangingPunct="0">
              <a:spcBef>
                <a:spcPct val="0"/>
              </a:spcBef>
              <a:spcAft>
                <a:spcPct val="0"/>
              </a:spcAft>
              <a:defRPr sz="1200">
                <a:solidFill>
                  <a:srgbClr val="003366"/>
                </a:solidFill>
                <a:latin typeface="Arial" charset="0"/>
                <a:ea typeface="ＭＳ Ｐゴシック" pitchFamily="34" charset="-128"/>
              </a:defRPr>
            </a:lvl8pPr>
            <a:lvl9pPr marL="3886200" indent="-228600" eaLnBrk="0" fontAlgn="base" hangingPunct="0">
              <a:spcBef>
                <a:spcPct val="0"/>
              </a:spcBef>
              <a:spcAft>
                <a:spcPct val="0"/>
              </a:spcAft>
              <a:defRPr sz="1200">
                <a:solidFill>
                  <a:srgbClr val="003366"/>
                </a:solidFill>
                <a:latin typeface="Arial" charset="0"/>
                <a:ea typeface="ＭＳ Ｐゴシック" pitchFamily="34" charset="-128"/>
              </a:defRPr>
            </a:lvl9pPr>
          </a:lstStyle>
          <a:p>
            <a:pPr eaLnBrk="1" hangingPunct="1"/>
            <a:fld id="{B1576DF6-0C7F-42E4-88AC-F44178626F34}" type="slidenum">
              <a:rPr lang="en-US" smtClean="0">
                <a:solidFill>
                  <a:schemeClr val="bg2"/>
                </a:solidFill>
              </a:rPr>
              <a:pPr eaLnBrk="1" hangingPunct="1"/>
              <a:t>19</a:t>
            </a:fld>
            <a:endParaRPr lang="en-US" smtClean="0">
              <a:solidFill>
                <a:schemeClr val="bg2"/>
              </a:solidFill>
            </a:endParaRPr>
          </a:p>
        </p:txBody>
      </p:sp>
      <p:sp>
        <p:nvSpPr>
          <p:cNvPr id="3075" name="Title 1"/>
          <p:cNvSpPr>
            <a:spLocks noGrp="1"/>
          </p:cNvSpPr>
          <p:nvPr>
            <p:ph type="title"/>
          </p:nvPr>
        </p:nvSpPr>
        <p:spPr>
          <a:xfrm>
            <a:off x="457200" y="22225"/>
            <a:ext cx="8442325" cy="457200"/>
          </a:xfrm>
        </p:spPr>
        <p:txBody>
          <a:bodyPr/>
          <a:lstStyle/>
          <a:p>
            <a:r>
              <a:rPr lang="en-US" smtClean="0">
                <a:ea typeface="ＭＳ Ｐゴシック" pitchFamily="34" charset="-128"/>
              </a:rPr>
              <a:t>Framework for Successful Energy Efficiency Programs</a:t>
            </a:r>
          </a:p>
        </p:txBody>
      </p:sp>
      <p:grpSp>
        <p:nvGrpSpPr>
          <p:cNvPr id="3076" name="Group 5"/>
          <p:cNvGrpSpPr>
            <a:grpSpLocks/>
          </p:cNvGrpSpPr>
          <p:nvPr/>
        </p:nvGrpSpPr>
        <p:grpSpPr bwMode="auto">
          <a:xfrm>
            <a:off x="4949825" y="538163"/>
            <a:ext cx="3074988" cy="2438400"/>
            <a:chOff x="4949150" y="509155"/>
            <a:chExt cx="3075882" cy="2437515"/>
          </a:xfrm>
        </p:grpSpPr>
        <p:sp>
          <p:nvSpPr>
            <p:cNvPr id="7" name="Teardrop 6"/>
            <p:cNvSpPr/>
            <p:nvPr/>
          </p:nvSpPr>
          <p:spPr bwMode="auto">
            <a:xfrm rot="10800000">
              <a:off x="4949150" y="509155"/>
              <a:ext cx="3075882" cy="2437515"/>
            </a:xfrm>
            <a:prstGeom prst="teardrop">
              <a:avLst/>
            </a:prstGeom>
            <a:solidFill>
              <a:srgbClr val="CCFFCC"/>
            </a:solidFill>
            <a:ln w="9525" cap="flat" cmpd="sng" algn="ctr">
              <a:noFill/>
              <a:prstDash val="solid"/>
              <a:round/>
              <a:headEnd type="none" w="med" len="med"/>
              <a:tailEnd type="none" w="med" len="med"/>
            </a:ln>
            <a:effectLst/>
          </p:spPr>
          <p:txBody>
            <a:bodyPr anchor="b"/>
            <a:lstStyle/>
            <a:p>
              <a:pPr algn="r">
                <a:defRPr/>
              </a:pPr>
              <a:endParaRPr lang="en-US"/>
            </a:p>
          </p:txBody>
        </p:sp>
        <p:grpSp>
          <p:nvGrpSpPr>
            <p:cNvPr id="3111" name="Group 9"/>
            <p:cNvGrpSpPr>
              <a:grpSpLocks/>
            </p:cNvGrpSpPr>
            <p:nvPr/>
          </p:nvGrpSpPr>
          <p:grpSpPr bwMode="auto">
            <a:xfrm>
              <a:off x="5135119" y="732911"/>
              <a:ext cx="2760304" cy="1932340"/>
              <a:chOff x="5858446" y="838875"/>
              <a:chExt cx="2760292" cy="1801653"/>
            </a:xfrm>
          </p:grpSpPr>
          <p:sp>
            <p:nvSpPr>
              <p:cNvPr id="9" name="TextBox 8"/>
              <p:cNvSpPr txBox="1"/>
              <p:nvPr/>
            </p:nvSpPr>
            <p:spPr>
              <a:xfrm>
                <a:off x="5858446" y="1193978"/>
                <a:ext cx="2760292" cy="1446550"/>
              </a:xfrm>
              <a:prstGeom prst="rect">
                <a:avLst/>
              </a:prstGeom>
              <a:noFill/>
              <a:scene3d>
                <a:camera prst="orthographicFront"/>
                <a:lightRig rig="threePt" dir="t"/>
              </a:scene3d>
              <a:sp3d>
                <a:bevelT w="152400" h="50800" prst="softRound"/>
              </a:sp3d>
            </p:spPr>
            <p:txBody>
              <a:bodyPr>
                <a:spAutoFit/>
              </a:bodyPr>
              <a:lstStyle/>
              <a:p>
                <a:pPr marL="171450" indent="-171450">
                  <a:buFont typeface="Arial" pitchFamily="34" charset="0"/>
                  <a:buChar char="•"/>
                  <a:defRPr/>
                </a:pPr>
                <a:r>
                  <a:rPr lang="en-US" sz="1100" dirty="0">
                    <a:solidFill>
                      <a:schemeClr val="tx1"/>
                    </a:solidFill>
                    <a:latin typeface="+mn-lt"/>
                  </a:rPr>
                  <a:t>Dedicated entity with EE mandate</a:t>
                </a:r>
              </a:p>
              <a:p>
                <a:pPr marL="171450" indent="-171450">
                  <a:buFont typeface="Arial" pitchFamily="34" charset="0"/>
                  <a:buChar char="•"/>
                  <a:defRPr/>
                </a:pPr>
                <a:r>
                  <a:rPr lang="en-US" sz="1100" dirty="0">
                    <a:solidFill>
                      <a:schemeClr val="tx1"/>
                    </a:solidFill>
                    <a:latin typeface="+mn-lt"/>
                  </a:rPr>
                  <a:t>Clear institutional roles/accountability</a:t>
                </a:r>
              </a:p>
              <a:p>
                <a:pPr marL="171450" indent="-171450">
                  <a:buFont typeface="Arial" pitchFamily="34" charset="0"/>
                  <a:buChar char="•"/>
                  <a:defRPr/>
                </a:pPr>
                <a:r>
                  <a:rPr lang="en-US" sz="1100" dirty="0">
                    <a:solidFill>
                      <a:schemeClr val="tx1"/>
                    </a:solidFill>
                    <a:latin typeface="+mn-lt"/>
                  </a:rPr>
                  <a:t>Inter-ministerial coordinating body</a:t>
                </a:r>
              </a:p>
              <a:p>
                <a:pPr marL="171450" indent="-171450">
                  <a:buFont typeface="Arial" pitchFamily="34" charset="0"/>
                  <a:buChar char="•"/>
                  <a:defRPr/>
                </a:pPr>
                <a:r>
                  <a:rPr lang="en-US" sz="1100" dirty="0">
                    <a:solidFill>
                      <a:schemeClr val="tx1"/>
                    </a:solidFill>
                    <a:latin typeface="+mn-lt"/>
                  </a:rPr>
                  <a:t>Assignment of roles for monitoring and compliance enforcement</a:t>
                </a:r>
              </a:p>
              <a:p>
                <a:pPr marL="171450" indent="-171450">
                  <a:buFont typeface="Arial" pitchFamily="34" charset="0"/>
                  <a:buChar char="•"/>
                  <a:defRPr/>
                </a:pPr>
                <a:r>
                  <a:rPr lang="en-US" sz="1100" dirty="0">
                    <a:solidFill>
                      <a:schemeClr val="tx1"/>
                    </a:solidFill>
                    <a:latin typeface="+mn-lt"/>
                  </a:rPr>
                  <a:t>Authority to formulate, implement, evaluate and report on programs</a:t>
                </a:r>
              </a:p>
              <a:p>
                <a:pPr marL="171450" indent="-171450">
                  <a:buFont typeface="Arial" pitchFamily="34" charset="0"/>
                  <a:buChar char="•"/>
                  <a:defRPr/>
                </a:pPr>
                <a:r>
                  <a:rPr lang="en-US" sz="1100" dirty="0">
                    <a:solidFill>
                      <a:schemeClr val="tx1"/>
                    </a:solidFill>
                    <a:latin typeface="+mn-lt"/>
                  </a:rPr>
                  <a:t>Tracking on progress for EE targets</a:t>
                </a:r>
                <a:r>
                  <a:rPr lang="en-US" sz="1100" dirty="0">
                    <a:solidFill>
                      <a:schemeClr val="tx1"/>
                    </a:solidFill>
                    <a:latin typeface="Bell MT" pitchFamily="18" charset="0"/>
                  </a:rPr>
                  <a:t> </a:t>
                </a:r>
              </a:p>
            </p:txBody>
          </p:sp>
          <p:sp>
            <p:nvSpPr>
              <p:cNvPr id="10" name="TextBox 9"/>
              <p:cNvSpPr txBox="1"/>
              <p:nvPr/>
            </p:nvSpPr>
            <p:spPr>
              <a:xfrm>
                <a:off x="6315059" y="838875"/>
                <a:ext cx="1777526" cy="307777"/>
              </a:xfrm>
              <a:prstGeom prst="rect">
                <a:avLst/>
              </a:prstGeom>
              <a:noFill/>
              <a:scene3d>
                <a:camera prst="orthographicFront"/>
                <a:lightRig rig="threePt" dir="t"/>
              </a:scene3d>
              <a:sp3d>
                <a:bevelT w="152400" h="50800" prst="softRound"/>
              </a:sp3d>
            </p:spPr>
            <p:txBody>
              <a:bodyPr>
                <a:spAutoFit/>
              </a:bodyPr>
              <a:lstStyle/>
              <a:p>
                <a:pPr algn="ctr">
                  <a:defRPr/>
                </a:pPr>
                <a:r>
                  <a:rPr lang="en-US" sz="1400" b="1" dirty="0">
                    <a:solidFill>
                      <a:schemeClr val="accent2">
                        <a:lumMod val="75000"/>
                      </a:schemeClr>
                    </a:solidFill>
                    <a:effectLst>
                      <a:outerShdw blurRad="50800" dist="38100" dir="16200000" rotWithShape="0">
                        <a:prstClr val="black">
                          <a:alpha val="40000"/>
                        </a:prstClr>
                      </a:outerShdw>
                    </a:effectLst>
                  </a:rPr>
                  <a:t>Institutions</a:t>
                </a:r>
                <a:endParaRPr lang="en-US" sz="1400" dirty="0">
                  <a:solidFill>
                    <a:schemeClr val="accent2">
                      <a:lumMod val="75000"/>
                    </a:schemeClr>
                  </a:solidFill>
                  <a:effectLst>
                    <a:outerShdw blurRad="50800" dist="38100" dir="16200000" rotWithShape="0">
                      <a:prstClr val="black">
                        <a:alpha val="40000"/>
                      </a:prstClr>
                    </a:outerShdw>
                  </a:effectLst>
                </a:endParaRPr>
              </a:p>
            </p:txBody>
          </p:sp>
        </p:grpSp>
      </p:grpSp>
      <p:grpSp>
        <p:nvGrpSpPr>
          <p:cNvPr id="3077" name="Group 10"/>
          <p:cNvGrpSpPr>
            <a:grpSpLocks/>
          </p:cNvGrpSpPr>
          <p:nvPr/>
        </p:nvGrpSpPr>
        <p:grpSpPr bwMode="auto">
          <a:xfrm>
            <a:off x="1687513" y="396875"/>
            <a:ext cx="3049587" cy="2592388"/>
            <a:chOff x="1686904" y="367826"/>
            <a:chExt cx="3050880" cy="2591426"/>
          </a:xfrm>
        </p:grpSpPr>
        <p:sp>
          <p:nvSpPr>
            <p:cNvPr id="12" name="Teardrop 11"/>
            <p:cNvSpPr/>
            <p:nvPr/>
          </p:nvSpPr>
          <p:spPr bwMode="auto">
            <a:xfrm rot="5400000">
              <a:off x="1916632" y="138099"/>
              <a:ext cx="2591426" cy="3050880"/>
            </a:xfrm>
            <a:prstGeom prst="teardrop">
              <a:avLst/>
            </a:prstGeom>
            <a:solidFill>
              <a:srgbClr val="FFCC99"/>
            </a:solidFill>
            <a:ln w="9525" cap="flat" cmpd="sng" algn="ctr">
              <a:noFill/>
              <a:prstDash val="solid"/>
              <a:round/>
              <a:headEnd type="none" w="med" len="med"/>
              <a:tailEnd type="none" w="med" len="med"/>
            </a:ln>
            <a:effectLst/>
          </p:spPr>
          <p:txBody>
            <a:bodyPr anchor="b"/>
            <a:lstStyle/>
            <a:p>
              <a:pPr algn="r">
                <a:defRPr/>
              </a:pPr>
              <a:endParaRPr lang="en-US"/>
            </a:p>
          </p:txBody>
        </p:sp>
        <p:sp>
          <p:nvSpPr>
            <p:cNvPr id="13" name="TextBox 12"/>
            <p:cNvSpPr txBox="1"/>
            <p:nvPr/>
          </p:nvSpPr>
          <p:spPr bwMode="auto">
            <a:xfrm>
              <a:off x="1831427" y="1050198"/>
              <a:ext cx="2861888" cy="1651975"/>
            </a:xfrm>
            <a:prstGeom prst="rect">
              <a:avLst/>
            </a:prstGeom>
            <a:noFill/>
          </p:spPr>
          <p:txBody>
            <a:bodyPr>
              <a:spAutoFit/>
            </a:bodyPr>
            <a:lstStyle/>
            <a:p>
              <a:pPr marL="171450" indent="-171450">
                <a:buFont typeface="Arial" pitchFamily="34" charset="0"/>
                <a:buChar char="•"/>
                <a:defRPr/>
              </a:pPr>
              <a:r>
                <a:rPr lang="en-US" sz="1050" dirty="0">
                  <a:solidFill>
                    <a:schemeClr val="accent5">
                      <a:lumMod val="10000"/>
                    </a:schemeClr>
                  </a:solidFill>
                  <a:latin typeface="+mn-lt"/>
                </a:rPr>
                <a:t>Overarching EE legal framework </a:t>
              </a:r>
            </a:p>
            <a:p>
              <a:pPr>
                <a:defRPr/>
              </a:pPr>
              <a:r>
                <a:rPr lang="en-US" sz="1050" dirty="0">
                  <a:solidFill>
                    <a:schemeClr val="accent5">
                      <a:lumMod val="10000"/>
                    </a:schemeClr>
                  </a:solidFill>
                  <a:latin typeface="+mn-lt"/>
                </a:rPr>
                <a:t>     (EE Law)</a:t>
              </a:r>
            </a:p>
            <a:p>
              <a:pPr marL="171450" indent="-171450">
                <a:buFont typeface="Arial" pitchFamily="34" charset="0"/>
                <a:buChar char="•"/>
                <a:defRPr/>
              </a:pPr>
              <a:r>
                <a:rPr lang="en-US" sz="1050" dirty="0">
                  <a:solidFill>
                    <a:schemeClr val="accent5">
                      <a:lumMod val="10000"/>
                    </a:schemeClr>
                  </a:solidFill>
                  <a:latin typeface="+mn-lt"/>
                </a:rPr>
                <a:t>Cost-reflective energy pricing</a:t>
              </a:r>
            </a:p>
            <a:p>
              <a:pPr marL="171450" indent="-171450">
                <a:buFont typeface="Arial" pitchFamily="34" charset="0"/>
                <a:buChar char="•"/>
                <a:defRPr/>
              </a:pPr>
              <a:r>
                <a:rPr lang="en-US" sz="1050" dirty="0">
                  <a:solidFill>
                    <a:schemeClr val="accent5">
                      <a:lumMod val="10000"/>
                    </a:schemeClr>
                  </a:solidFill>
                  <a:latin typeface="+mn-lt"/>
                </a:rPr>
                <a:t>Codes/standard w/ enforcement mechanisms</a:t>
              </a:r>
            </a:p>
            <a:p>
              <a:pPr marL="171450" indent="-171450">
                <a:buFont typeface="Arial" pitchFamily="34" charset="0"/>
                <a:buChar char="•"/>
                <a:defRPr/>
              </a:pPr>
              <a:r>
                <a:rPr lang="en-US" sz="1050" dirty="0">
                  <a:solidFill>
                    <a:schemeClr val="accent5">
                      <a:lumMod val="10000"/>
                    </a:schemeClr>
                  </a:solidFill>
                  <a:latin typeface="+mn-lt"/>
                </a:rPr>
                <a:t>EE incentive schemes w/ funding sources</a:t>
              </a:r>
            </a:p>
            <a:p>
              <a:pPr marL="171450" indent="-171450">
                <a:buFont typeface="Arial" pitchFamily="34" charset="0"/>
                <a:buChar char="•"/>
                <a:defRPr/>
              </a:pPr>
              <a:r>
                <a:rPr lang="en-US" sz="1050" dirty="0">
                  <a:solidFill>
                    <a:schemeClr val="accent5">
                      <a:lumMod val="10000"/>
                    </a:schemeClr>
                  </a:solidFill>
                  <a:latin typeface="+mn-lt"/>
                </a:rPr>
                <a:t>EE targets by sector</a:t>
              </a:r>
            </a:p>
            <a:p>
              <a:pPr marL="171450" indent="-171450">
                <a:buFont typeface="Arial" pitchFamily="34" charset="0"/>
                <a:buChar char="•"/>
                <a:defRPr/>
              </a:pPr>
              <a:r>
                <a:rPr lang="en-US" sz="1050" dirty="0">
                  <a:solidFill>
                    <a:schemeClr val="accent5">
                      <a:lumMod val="10000"/>
                    </a:schemeClr>
                  </a:solidFill>
                  <a:latin typeface="+mn-lt"/>
                </a:rPr>
                <a:t>Public budgeting/procurement </a:t>
              </a:r>
            </a:p>
            <a:p>
              <a:pPr>
                <a:defRPr/>
              </a:pPr>
              <a:r>
                <a:rPr lang="en-US" sz="1050" dirty="0">
                  <a:solidFill>
                    <a:schemeClr val="accent5">
                      <a:lumMod val="10000"/>
                    </a:schemeClr>
                  </a:solidFill>
                  <a:latin typeface="+mn-lt"/>
                </a:rPr>
                <a:t>     encourages EE</a:t>
              </a:r>
            </a:p>
          </p:txBody>
        </p:sp>
        <p:sp>
          <p:nvSpPr>
            <p:cNvPr id="14" name="TextBox 13"/>
            <p:cNvSpPr txBox="1"/>
            <p:nvPr/>
          </p:nvSpPr>
          <p:spPr bwMode="auto">
            <a:xfrm>
              <a:off x="2071242" y="694730"/>
              <a:ext cx="2299675" cy="328491"/>
            </a:xfrm>
            <a:prstGeom prst="rect">
              <a:avLst/>
            </a:prstGeom>
            <a:noFill/>
          </p:spPr>
          <p:txBody>
            <a:bodyPr>
              <a:spAutoFit/>
            </a:bodyPr>
            <a:lstStyle/>
            <a:p>
              <a:pPr>
                <a:defRPr/>
              </a:pPr>
              <a:r>
                <a:rPr lang="en-US" sz="1400" b="1" dirty="0">
                  <a:solidFill>
                    <a:schemeClr val="accent2">
                      <a:lumMod val="75000"/>
                    </a:schemeClr>
                  </a:solidFill>
                  <a:effectLst>
                    <a:outerShdw blurRad="50800" dist="38100" dir="16200000" rotWithShape="0">
                      <a:prstClr val="black">
                        <a:alpha val="40000"/>
                      </a:prstClr>
                    </a:outerShdw>
                  </a:effectLst>
                </a:rPr>
                <a:t>Policy and Regulations</a:t>
              </a:r>
              <a:endParaRPr lang="en-US" sz="1400" dirty="0">
                <a:solidFill>
                  <a:schemeClr val="accent2">
                    <a:lumMod val="75000"/>
                  </a:schemeClr>
                </a:solidFill>
                <a:effectLst>
                  <a:outerShdw blurRad="50800" dist="38100" dir="16200000" rotWithShape="0">
                    <a:prstClr val="black">
                      <a:alpha val="40000"/>
                    </a:prstClr>
                  </a:outerShdw>
                </a:effectLst>
              </a:endParaRPr>
            </a:p>
          </p:txBody>
        </p:sp>
      </p:grpSp>
      <p:grpSp>
        <p:nvGrpSpPr>
          <p:cNvPr id="3078" name="Group 14"/>
          <p:cNvGrpSpPr>
            <a:grpSpLocks/>
          </p:cNvGrpSpPr>
          <p:nvPr/>
        </p:nvGrpSpPr>
        <p:grpSpPr bwMode="auto">
          <a:xfrm>
            <a:off x="666750" y="2879725"/>
            <a:ext cx="3094038" cy="2528888"/>
            <a:chOff x="666325" y="2878940"/>
            <a:chExt cx="3093794" cy="2530415"/>
          </a:xfrm>
        </p:grpSpPr>
        <p:sp>
          <p:nvSpPr>
            <p:cNvPr id="16" name="Teardrop 15"/>
            <p:cNvSpPr/>
            <p:nvPr/>
          </p:nvSpPr>
          <p:spPr bwMode="auto">
            <a:xfrm rot="1577752">
              <a:off x="666325" y="2878940"/>
              <a:ext cx="3001726" cy="2530415"/>
            </a:xfrm>
            <a:prstGeom prst="teardrop">
              <a:avLst/>
            </a:prstGeom>
            <a:solidFill>
              <a:srgbClr val="CCFFFF"/>
            </a:solidFill>
            <a:ln w="9525" cap="flat" cmpd="sng" algn="ctr">
              <a:noFill/>
              <a:prstDash val="solid"/>
              <a:round/>
              <a:headEnd type="none" w="med" len="med"/>
              <a:tailEnd type="none" w="med" len="med"/>
            </a:ln>
            <a:effectLst/>
          </p:spPr>
          <p:txBody>
            <a:bodyPr anchor="b"/>
            <a:lstStyle/>
            <a:p>
              <a:pPr algn="r">
                <a:defRPr/>
              </a:pPr>
              <a:endParaRPr lang="en-US"/>
            </a:p>
          </p:txBody>
        </p:sp>
        <p:grpSp>
          <p:nvGrpSpPr>
            <p:cNvPr id="3100" name="Group 35"/>
            <p:cNvGrpSpPr>
              <a:grpSpLocks/>
            </p:cNvGrpSpPr>
            <p:nvPr/>
          </p:nvGrpSpPr>
          <p:grpSpPr bwMode="auto">
            <a:xfrm>
              <a:off x="999815" y="3187774"/>
              <a:ext cx="2760304" cy="1857559"/>
              <a:chOff x="657211" y="3285085"/>
              <a:chExt cx="2760292" cy="1709510"/>
            </a:xfrm>
          </p:grpSpPr>
          <p:sp>
            <p:nvSpPr>
              <p:cNvPr id="18" name="TextBox 17"/>
              <p:cNvSpPr txBox="1"/>
              <p:nvPr/>
            </p:nvSpPr>
            <p:spPr>
              <a:xfrm>
                <a:off x="657211" y="3548045"/>
                <a:ext cx="2760292" cy="1446550"/>
              </a:xfrm>
              <a:prstGeom prst="rect">
                <a:avLst/>
              </a:prstGeom>
              <a:noFill/>
              <a:scene3d>
                <a:camera prst="orthographicFront"/>
                <a:lightRig rig="threePt" dir="t"/>
              </a:scene3d>
              <a:sp3d>
                <a:bevelT w="152400" h="50800" prst="softRound"/>
              </a:sp3d>
            </p:spPr>
            <p:txBody>
              <a:bodyPr>
                <a:spAutoFit/>
              </a:bodyPr>
              <a:lstStyle/>
              <a:p>
                <a:pPr marL="171450" indent="-171450">
                  <a:buFont typeface="Arial" pitchFamily="34" charset="0"/>
                  <a:buChar char="•"/>
                  <a:defRPr/>
                </a:pPr>
                <a:r>
                  <a:rPr lang="en-US" sz="1100" dirty="0">
                    <a:solidFill>
                      <a:schemeClr val="tx1"/>
                    </a:solidFill>
                  </a:rPr>
                  <a:t>Database on energy consumption</a:t>
                </a:r>
              </a:p>
              <a:p>
                <a:pPr marL="171450" indent="-171450">
                  <a:buFont typeface="Arial" pitchFamily="34" charset="0"/>
                  <a:buChar char="•"/>
                  <a:defRPr/>
                </a:pPr>
                <a:r>
                  <a:rPr lang="en-US" sz="1100" dirty="0">
                    <a:solidFill>
                      <a:schemeClr val="tx1"/>
                    </a:solidFill>
                  </a:rPr>
                  <a:t>Industrial and building stock</a:t>
                </a:r>
              </a:p>
              <a:p>
                <a:pPr marL="171450" indent="-171450">
                  <a:buFont typeface="Arial" pitchFamily="34" charset="0"/>
                  <a:buChar char="•"/>
                  <a:defRPr/>
                </a:pPr>
                <a:r>
                  <a:rPr lang="en-US" sz="1100" dirty="0">
                    <a:solidFill>
                      <a:schemeClr val="tx1"/>
                    </a:solidFill>
                  </a:rPr>
                  <a:t>Information center/case study database</a:t>
                </a:r>
              </a:p>
              <a:p>
                <a:pPr marL="171450" indent="-171450">
                  <a:buFont typeface="Arial" pitchFamily="34" charset="0"/>
                  <a:buChar char="•"/>
                  <a:defRPr/>
                </a:pPr>
                <a:r>
                  <a:rPr lang="en-US" sz="1100" dirty="0">
                    <a:solidFill>
                      <a:schemeClr val="tx1"/>
                    </a:solidFill>
                  </a:rPr>
                  <a:t>Database of service providers, EE technologies, equipment providers</a:t>
                </a:r>
              </a:p>
              <a:p>
                <a:pPr marL="171450" indent="-171450">
                  <a:buFont typeface="Arial" pitchFamily="34" charset="0"/>
                  <a:buChar char="•"/>
                  <a:defRPr/>
                </a:pPr>
                <a:r>
                  <a:rPr lang="en-US" sz="1100" dirty="0">
                    <a:solidFill>
                      <a:schemeClr val="tx1"/>
                    </a:solidFill>
                  </a:rPr>
                  <a:t>Broad, sustained public awareness</a:t>
                </a:r>
              </a:p>
              <a:p>
                <a:pPr marL="171450" indent="-171450">
                  <a:buFont typeface="Arial" pitchFamily="34" charset="0"/>
                  <a:buChar char="•"/>
                  <a:defRPr/>
                </a:pPr>
                <a:r>
                  <a:rPr lang="en-US" sz="1100" dirty="0">
                    <a:solidFill>
                      <a:schemeClr val="tx1"/>
                    </a:solidFill>
                  </a:rPr>
                  <a:t>Appliance labeling</a:t>
                </a:r>
              </a:p>
            </p:txBody>
          </p:sp>
          <p:sp>
            <p:nvSpPr>
              <p:cNvPr id="19" name="TextBox 18"/>
              <p:cNvSpPr txBox="1"/>
              <p:nvPr/>
            </p:nvSpPr>
            <p:spPr>
              <a:xfrm>
                <a:off x="1084328" y="3285085"/>
                <a:ext cx="1777526" cy="307777"/>
              </a:xfrm>
              <a:prstGeom prst="rect">
                <a:avLst/>
              </a:prstGeom>
              <a:noFill/>
              <a:scene3d>
                <a:camera prst="orthographicFront"/>
                <a:lightRig rig="threePt" dir="t"/>
              </a:scene3d>
              <a:sp3d>
                <a:bevelT w="152400" h="50800" prst="softRound"/>
              </a:sp3d>
            </p:spPr>
            <p:txBody>
              <a:bodyPr>
                <a:spAutoFit/>
              </a:bodyPr>
              <a:lstStyle/>
              <a:p>
                <a:pPr algn="ctr">
                  <a:defRPr/>
                </a:pPr>
                <a:r>
                  <a:rPr lang="en-US" sz="1400" b="1" dirty="0">
                    <a:solidFill>
                      <a:schemeClr val="accent2">
                        <a:lumMod val="75000"/>
                      </a:schemeClr>
                    </a:solidFill>
                    <a:effectLst>
                      <a:outerShdw blurRad="50800" dist="38100" dir="16200000" rotWithShape="0">
                        <a:prstClr val="black">
                          <a:alpha val="40000"/>
                        </a:prstClr>
                      </a:outerShdw>
                    </a:effectLst>
                  </a:rPr>
                  <a:t>Information</a:t>
                </a:r>
                <a:endParaRPr lang="en-US" sz="1400" dirty="0">
                  <a:solidFill>
                    <a:schemeClr val="accent2">
                      <a:lumMod val="75000"/>
                    </a:schemeClr>
                  </a:solidFill>
                  <a:effectLst>
                    <a:outerShdw blurRad="50800" dist="38100" dir="16200000" rotWithShape="0">
                      <a:prstClr val="black">
                        <a:alpha val="40000"/>
                      </a:prstClr>
                    </a:outerShdw>
                  </a:effectLst>
                </a:endParaRPr>
              </a:p>
            </p:txBody>
          </p:sp>
        </p:grpSp>
      </p:grpSp>
      <p:grpSp>
        <p:nvGrpSpPr>
          <p:cNvPr id="3079" name="Group 19"/>
          <p:cNvGrpSpPr>
            <a:grpSpLocks/>
          </p:cNvGrpSpPr>
          <p:nvPr/>
        </p:nvGrpSpPr>
        <p:grpSpPr bwMode="auto">
          <a:xfrm>
            <a:off x="5926138" y="2938463"/>
            <a:ext cx="2760662" cy="2900362"/>
            <a:chOff x="5926457" y="2937805"/>
            <a:chExt cx="2760305" cy="2900823"/>
          </a:xfrm>
        </p:grpSpPr>
        <p:sp>
          <p:nvSpPr>
            <p:cNvPr id="21" name="Teardrop 20"/>
            <p:cNvSpPr/>
            <p:nvPr/>
          </p:nvSpPr>
          <p:spPr bwMode="auto">
            <a:xfrm rot="14565616">
              <a:off x="5870484" y="3028698"/>
              <a:ext cx="2900823" cy="2719035"/>
            </a:xfrm>
            <a:prstGeom prst="teardrop">
              <a:avLst>
                <a:gd name="adj" fmla="val 106024"/>
              </a:avLst>
            </a:prstGeom>
            <a:solidFill>
              <a:schemeClr val="accent5">
                <a:lumMod val="90000"/>
              </a:schemeClr>
            </a:solidFill>
            <a:ln w="9525" cap="flat" cmpd="sng" algn="ctr">
              <a:noFill/>
              <a:prstDash val="solid"/>
              <a:round/>
              <a:headEnd type="none" w="med" len="med"/>
              <a:tailEnd type="none" w="med" len="med"/>
            </a:ln>
            <a:effectLst/>
          </p:spPr>
          <p:txBody>
            <a:bodyPr anchor="b"/>
            <a:lstStyle/>
            <a:p>
              <a:pPr algn="r">
                <a:defRPr/>
              </a:pPr>
              <a:endParaRPr lang="en-US"/>
            </a:p>
          </p:txBody>
        </p:sp>
        <p:grpSp>
          <p:nvGrpSpPr>
            <p:cNvPr id="3092" name="Group 19"/>
            <p:cNvGrpSpPr>
              <a:grpSpLocks/>
            </p:cNvGrpSpPr>
            <p:nvPr/>
          </p:nvGrpSpPr>
          <p:grpSpPr bwMode="auto">
            <a:xfrm>
              <a:off x="5926457" y="3268562"/>
              <a:ext cx="2760305" cy="1746397"/>
              <a:chOff x="5939803" y="3281935"/>
              <a:chExt cx="2760292" cy="1641880"/>
            </a:xfrm>
          </p:grpSpPr>
          <p:sp>
            <p:nvSpPr>
              <p:cNvPr id="23" name="TextBox 22"/>
              <p:cNvSpPr txBox="1"/>
              <p:nvPr/>
            </p:nvSpPr>
            <p:spPr>
              <a:xfrm>
                <a:off x="5939803" y="3646542"/>
                <a:ext cx="2760292" cy="1277273"/>
              </a:xfrm>
              <a:prstGeom prst="rect">
                <a:avLst/>
              </a:prstGeom>
              <a:noFill/>
              <a:scene3d>
                <a:camera prst="orthographicFront"/>
                <a:lightRig rig="threePt" dir="t"/>
              </a:scene3d>
              <a:sp3d>
                <a:bevelT w="152400" h="50800" prst="softRound"/>
              </a:sp3d>
            </p:spPr>
            <p:txBody>
              <a:bodyPr>
                <a:spAutoFit/>
              </a:bodyPr>
              <a:lstStyle/>
              <a:p>
                <a:pPr marL="171450" indent="-171450">
                  <a:buFont typeface="Arial" pitchFamily="34" charset="0"/>
                  <a:buChar char="•"/>
                  <a:defRPr/>
                </a:pPr>
                <a:r>
                  <a:rPr lang="en-US" sz="1100" dirty="0">
                    <a:solidFill>
                      <a:schemeClr val="tx1"/>
                    </a:solidFill>
                    <a:latin typeface="+mn-lt"/>
                  </a:rPr>
                  <a:t>Commercial bank lending (credit lines, guarantees)</a:t>
                </a:r>
              </a:p>
              <a:p>
                <a:pPr marL="171450" indent="-171450">
                  <a:buFont typeface="Arial" pitchFamily="34" charset="0"/>
                  <a:buChar char="•"/>
                  <a:defRPr/>
                </a:pPr>
                <a:r>
                  <a:rPr lang="en-US" sz="1100" dirty="0" err="1">
                    <a:solidFill>
                      <a:schemeClr val="tx1"/>
                    </a:solidFill>
                    <a:latin typeface="+mn-lt"/>
                  </a:rPr>
                  <a:t>Cashflow</a:t>
                </a:r>
                <a:r>
                  <a:rPr lang="en-US" sz="1100" dirty="0">
                    <a:solidFill>
                      <a:schemeClr val="tx1"/>
                    </a:solidFill>
                    <a:latin typeface="+mn-lt"/>
                  </a:rPr>
                  <a:t>-based EE financing</a:t>
                </a:r>
              </a:p>
              <a:p>
                <a:pPr marL="171450" indent="-171450">
                  <a:buFont typeface="Arial" pitchFamily="34" charset="0"/>
                  <a:buChar char="•"/>
                  <a:defRPr/>
                </a:pPr>
                <a:r>
                  <a:rPr lang="en-US" sz="1100" dirty="0">
                    <a:solidFill>
                      <a:schemeClr val="tx1"/>
                    </a:solidFill>
                    <a:latin typeface="+mn-lt"/>
                  </a:rPr>
                  <a:t>Commercial ESCO financing</a:t>
                </a:r>
              </a:p>
              <a:p>
                <a:pPr marL="171450" indent="-171450">
                  <a:buFont typeface="Arial" pitchFamily="34" charset="0"/>
                  <a:buChar char="•"/>
                  <a:defRPr/>
                </a:pPr>
                <a:r>
                  <a:rPr lang="en-US" sz="1100" dirty="0">
                    <a:solidFill>
                      <a:schemeClr val="tx1"/>
                    </a:solidFill>
                    <a:latin typeface="+mn-lt"/>
                  </a:rPr>
                  <a:t>Public sector EE financing</a:t>
                </a:r>
              </a:p>
              <a:p>
                <a:pPr marL="171450" indent="-171450">
                  <a:buFont typeface="Arial" pitchFamily="34" charset="0"/>
                  <a:buChar char="•"/>
                  <a:defRPr/>
                </a:pPr>
                <a:r>
                  <a:rPr lang="en-US" sz="1100" dirty="0">
                    <a:solidFill>
                      <a:schemeClr val="tx1"/>
                    </a:solidFill>
                    <a:latin typeface="+mn-lt"/>
                  </a:rPr>
                  <a:t>Residential home/appliance credit</a:t>
                </a:r>
              </a:p>
              <a:p>
                <a:pPr marL="171450" indent="-171450">
                  <a:buFont typeface="Arial" pitchFamily="34" charset="0"/>
                  <a:buChar char="•"/>
                  <a:defRPr/>
                </a:pPr>
                <a:r>
                  <a:rPr lang="en-US" sz="1100" dirty="0">
                    <a:solidFill>
                      <a:schemeClr val="tx1"/>
                    </a:solidFill>
                    <a:latin typeface="+mn-lt"/>
                  </a:rPr>
                  <a:t>Equipment leasing</a:t>
                </a:r>
              </a:p>
            </p:txBody>
          </p:sp>
          <p:sp>
            <p:nvSpPr>
              <p:cNvPr id="24" name="TextBox 23"/>
              <p:cNvSpPr txBox="1"/>
              <p:nvPr/>
            </p:nvSpPr>
            <p:spPr>
              <a:xfrm>
                <a:off x="6357395" y="3281935"/>
                <a:ext cx="1777526" cy="307777"/>
              </a:xfrm>
              <a:prstGeom prst="rect">
                <a:avLst/>
              </a:prstGeom>
              <a:noFill/>
              <a:scene3d>
                <a:camera prst="orthographicFront"/>
                <a:lightRig rig="threePt" dir="t"/>
              </a:scene3d>
              <a:sp3d>
                <a:bevelT w="152400" h="50800" prst="softRound"/>
              </a:sp3d>
            </p:spPr>
            <p:txBody>
              <a:bodyPr>
                <a:spAutoFit/>
              </a:bodyPr>
              <a:lstStyle/>
              <a:p>
                <a:pPr algn="ctr">
                  <a:defRPr/>
                </a:pPr>
                <a:r>
                  <a:rPr lang="en-US" sz="1400" b="1" dirty="0">
                    <a:solidFill>
                      <a:schemeClr val="accent2">
                        <a:lumMod val="75000"/>
                      </a:schemeClr>
                    </a:solidFill>
                    <a:effectLst>
                      <a:outerShdw blurRad="50800" dist="38100" dir="16200000" rotWithShape="0">
                        <a:prstClr val="black">
                          <a:alpha val="40000"/>
                        </a:prstClr>
                      </a:outerShdw>
                    </a:effectLst>
                  </a:rPr>
                  <a:t>Finance</a:t>
                </a:r>
                <a:endParaRPr lang="en-US" sz="1400" dirty="0">
                  <a:solidFill>
                    <a:schemeClr val="accent2">
                      <a:lumMod val="75000"/>
                    </a:schemeClr>
                  </a:solidFill>
                  <a:effectLst>
                    <a:outerShdw blurRad="50800" dist="38100" dir="16200000" rotWithShape="0">
                      <a:prstClr val="black">
                        <a:alpha val="40000"/>
                      </a:prstClr>
                    </a:outerShdw>
                  </a:effectLst>
                </a:endParaRPr>
              </a:p>
            </p:txBody>
          </p:sp>
        </p:grpSp>
      </p:grpSp>
      <p:grpSp>
        <p:nvGrpSpPr>
          <p:cNvPr id="3080" name="Group 24"/>
          <p:cNvGrpSpPr>
            <a:grpSpLocks/>
          </p:cNvGrpSpPr>
          <p:nvPr/>
        </p:nvGrpSpPr>
        <p:grpSpPr bwMode="auto">
          <a:xfrm>
            <a:off x="3308350" y="4184651"/>
            <a:ext cx="2863850" cy="2597150"/>
            <a:chOff x="3309064" y="4184355"/>
            <a:chExt cx="2863707" cy="2708803"/>
          </a:xfrm>
        </p:grpSpPr>
        <p:sp>
          <p:nvSpPr>
            <p:cNvPr id="26" name="Teardrop 25"/>
            <p:cNvSpPr/>
            <p:nvPr/>
          </p:nvSpPr>
          <p:spPr bwMode="auto">
            <a:xfrm rot="19096179">
              <a:off x="3309064" y="4184355"/>
              <a:ext cx="2817672" cy="2708803"/>
            </a:xfrm>
            <a:prstGeom prst="teardrop">
              <a:avLst>
                <a:gd name="adj" fmla="val 86537"/>
              </a:avLst>
            </a:prstGeom>
            <a:solidFill>
              <a:srgbClr val="7030A0">
                <a:alpha val="32941"/>
              </a:srgbClr>
            </a:solidFill>
            <a:ln w="9525" cap="flat" cmpd="sng" algn="ctr">
              <a:noFill/>
              <a:prstDash val="solid"/>
              <a:round/>
              <a:headEnd type="none" w="med" len="med"/>
              <a:tailEnd type="none" w="med" len="med"/>
            </a:ln>
            <a:effectLst/>
          </p:spPr>
          <p:txBody>
            <a:bodyPr anchor="b"/>
            <a:lstStyle/>
            <a:p>
              <a:pPr algn="r">
                <a:defRPr/>
              </a:pPr>
              <a:endParaRPr lang="en-US"/>
            </a:p>
          </p:txBody>
        </p:sp>
        <p:grpSp>
          <p:nvGrpSpPr>
            <p:cNvPr id="3084" name="Group 34"/>
            <p:cNvGrpSpPr>
              <a:grpSpLocks/>
            </p:cNvGrpSpPr>
            <p:nvPr/>
          </p:nvGrpSpPr>
          <p:grpSpPr bwMode="auto">
            <a:xfrm>
              <a:off x="3505905" y="4429404"/>
              <a:ext cx="2666866" cy="2099500"/>
              <a:chOff x="3659206" y="4360383"/>
              <a:chExt cx="2666853" cy="2099498"/>
            </a:xfrm>
          </p:grpSpPr>
          <p:sp>
            <p:nvSpPr>
              <p:cNvPr id="28" name="TextBox 27"/>
              <p:cNvSpPr txBox="1"/>
              <p:nvPr/>
            </p:nvSpPr>
            <p:spPr>
              <a:xfrm>
                <a:off x="3659206" y="4678287"/>
                <a:ext cx="2666853" cy="1781594"/>
              </a:xfrm>
              <a:prstGeom prst="rect">
                <a:avLst/>
              </a:prstGeom>
              <a:noFill/>
              <a:scene3d>
                <a:camera prst="orthographicFront"/>
                <a:lightRig rig="threePt" dir="t"/>
              </a:scene3d>
              <a:sp3d>
                <a:bevelT w="152400" h="50800" prst="softRound"/>
              </a:sp3d>
            </p:spPr>
            <p:txBody>
              <a:bodyPr wrap="square">
                <a:spAutoFit/>
              </a:bodyPr>
              <a:lstStyle/>
              <a:p>
                <a:pPr marL="171450" indent="-171450">
                  <a:buFont typeface="Arial" pitchFamily="34" charset="0"/>
                  <a:buChar char="•"/>
                  <a:defRPr/>
                </a:pPr>
                <a:r>
                  <a:rPr lang="en-US" sz="1050" dirty="0">
                    <a:solidFill>
                      <a:srgbClr val="000000"/>
                    </a:solidFill>
                    <a:latin typeface="+mn-lt"/>
                  </a:rPr>
                  <a:t>Energy auditor/manager training and certification programs</a:t>
                </a:r>
              </a:p>
              <a:p>
                <a:pPr marL="171450" indent="-171450">
                  <a:buFont typeface="Arial" pitchFamily="34" charset="0"/>
                  <a:buChar char="•"/>
                  <a:defRPr/>
                </a:pPr>
                <a:r>
                  <a:rPr lang="en-US" sz="1050" dirty="0">
                    <a:solidFill>
                      <a:srgbClr val="000000"/>
                    </a:solidFill>
                    <a:latin typeface="+mn-lt"/>
                  </a:rPr>
                  <a:t>Private sector training programs (banks, ESCOs/EE service providers, end users)</a:t>
                </a:r>
              </a:p>
              <a:p>
                <a:pPr marL="171450" indent="-171450">
                  <a:buFont typeface="Arial" pitchFamily="34" charset="0"/>
                  <a:buChar char="•"/>
                  <a:defRPr/>
                </a:pPr>
                <a:r>
                  <a:rPr lang="en-US" sz="1050" dirty="0">
                    <a:solidFill>
                      <a:srgbClr val="000000"/>
                    </a:solidFill>
                    <a:latin typeface="+mn-lt"/>
                  </a:rPr>
                  <a:t>EE project templates (audits, M&amp;V plans, EPC bidding documents, contracts)</a:t>
                </a:r>
              </a:p>
              <a:p>
                <a:pPr marL="171450" indent="-171450">
                  <a:buFont typeface="Arial" pitchFamily="34" charset="0"/>
                  <a:buChar char="•"/>
                  <a:defRPr/>
                </a:pPr>
                <a:r>
                  <a:rPr lang="en-US" sz="1050" dirty="0">
                    <a:solidFill>
                      <a:srgbClr val="000000"/>
                    </a:solidFill>
                    <a:latin typeface="+mn-lt"/>
                  </a:rPr>
                  <a:t>Energy management systems </a:t>
                </a:r>
              </a:p>
              <a:p>
                <a:pPr>
                  <a:defRPr/>
                </a:pPr>
                <a:r>
                  <a:rPr lang="en-US" sz="1050" dirty="0">
                    <a:solidFill>
                      <a:srgbClr val="000000"/>
                    </a:solidFill>
                    <a:latin typeface="+mn-lt"/>
                  </a:rPr>
                  <a:t>     developed</a:t>
                </a:r>
              </a:p>
            </p:txBody>
          </p:sp>
          <p:sp>
            <p:nvSpPr>
              <p:cNvPr id="29" name="TextBox 28"/>
              <p:cNvSpPr txBox="1"/>
              <p:nvPr/>
            </p:nvSpPr>
            <p:spPr>
              <a:xfrm>
                <a:off x="4091358" y="4360383"/>
                <a:ext cx="1777526" cy="307777"/>
              </a:xfrm>
              <a:prstGeom prst="rect">
                <a:avLst/>
              </a:prstGeom>
              <a:noFill/>
              <a:scene3d>
                <a:camera prst="orthographicFront"/>
                <a:lightRig rig="threePt" dir="t"/>
              </a:scene3d>
              <a:sp3d>
                <a:bevelT w="152400" h="50800" prst="softRound"/>
              </a:sp3d>
            </p:spPr>
            <p:txBody>
              <a:bodyPr>
                <a:spAutoFit/>
              </a:bodyPr>
              <a:lstStyle/>
              <a:p>
                <a:pPr algn="ctr">
                  <a:defRPr/>
                </a:pPr>
                <a:r>
                  <a:rPr lang="en-US" sz="1400" b="1" dirty="0">
                    <a:solidFill>
                      <a:schemeClr val="accent2">
                        <a:lumMod val="75000"/>
                      </a:schemeClr>
                    </a:solidFill>
                    <a:effectLst>
                      <a:outerShdw blurRad="50800" dist="38100" dir="16200000" rotWithShape="0">
                        <a:prstClr val="black">
                          <a:alpha val="40000"/>
                        </a:prstClr>
                      </a:outerShdw>
                    </a:effectLst>
                  </a:rPr>
                  <a:t>Technical Capacity</a:t>
                </a:r>
                <a:endParaRPr lang="en-US" sz="1400" dirty="0">
                  <a:solidFill>
                    <a:schemeClr val="accent2">
                      <a:lumMod val="75000"/>
                    </a:schemeClr>
                  </a:solidFill>
                  <a:effectLst>
                    <a:outerShdw blurRad="50800" dist="38100" dir="16200000" rotWithShape="0">
                      <a:prstClr val="black">
                        <a:alpha val="40000"/>
                      </a:prstClr>
                    </a:outerShdw>
                  </a:effectLst>
                </a:endParaRPr>
              </a:p>
            </p:txBody>
          </p:sp>
        </p:grpSp>
      </p:grpSp>
      <p:sp>
        <p:nvSpPr>
          <p:cNvPr id="30" name="TextBox 4"/>
          <p:cNvSpPr txBox="1">
            <a:spLocks noChangeArrowheads="1"/>
          </p:cNvSpPr>
          <p:nvPr/>
        </p:nvSpPr>
        <p:spPr bwMode="auto">
          <a:xfrm>
            <a:off x="3706079" y="3061496"/>
            <a:ext cx="2114298" cy="831850"/>
          </a:xfrm>
          <a:prstGeom prst="rect">
            <a:avLst/>
          </a:prstGeom>
          <a:noFill/>
          <a:ln>
            <a:noFill/>
          </a:ln>
          <a:scene3d>
            <a:camera prst="perspectiveRight"/>
            <a:lightRig rig="threePt" dir="t"/>
          </a:scene3d>
          <a:sp3d>
            <a:bevelT w="114300" prst="artDeco"/>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1200">
                <a:solidFill>
                  <a:srgbClr val="003366"/>
                </a:solidFill>
                <a:latin typeface="Arial" charset="0"/>
                <a:ea typeface="ＭＳ Ｐゴシック" pitchFamily="34" charset="-128"/>
              </a:defRPr>
            </a:lvl1pPr>
            <a:lvl2pPr marL="742950" indent="-285750" eaLnBrk="0" hangingPunct="0">
              <a:defRPr sz="1200">
                <a:solidFill>
                  <a:srgbClr val="003366"/>
                </a:solidFill>
                <a:latin typeface="Arial" charset="0"/>
                <a:ea typeface="ＭＳ Ｐゴシック" pitchFamily="34" charset="-128"/>
              </a:defRPr>
            </a:lvl2pPr>
            <a:lvl3pPr marL="1143000" indent="-228600" eaLnBrk="0" hangingPunct="0">
              <a:defRPr sz="1200">
                <a:solidFill>
                  <a:srgbClr val="003366"/>
                </a:solidFill>
                <a:latin typeface="Arial" charset="0"/>
                <a:ea typeface="ＭＳ Ｐゴシック" pitchFamily="34" charset="-128"/>
              </a:defRPr>
            </a:lvl3pPr>
            <a:lvl4pPr marL="1600200" indent="-228600" eaLnBrk="0" hangingPunct="0">
              <a:defRPr sz="1200">
                <a:solidFill>
                  <a:srgbClr val="003366"/>
                </a:solidFill>
                <a:latin typeface="Arial" charset="0"/>
                <a:ea typeface="ＭＳ Ｐゴシック" pitchFamily="34" charset="-128"/>
              </a:defRPr>
            </a:lvl4pPr>
            <a:lvl5pPr marL="2057400" indent="-228600" eaLnBrk="0" hangingPunct="0">
              <a:defRPr sz="1200">
                <a:solidFill>
                  <a:srgbClr val="003366"/>
                </a:solidFill>
                <a:latin typeface="Arial" charset="0"/>
                <a:ea typeface="ＭＳ Ｐゴシック" pitchFamily="34" charset="-128"/>
              </a:defRPr>
            </a:lvl5pPr>
            <a:lvl6pPr marL="2514600" indent="-228600" eaLnBrk="0" fontAlgn="base" hangingPunct="0">
              <a:spcBef>
                <a:spcPct val="0"/>
              </a:spcBef>
              <a:spcAft>
                <a:spcPct val="0"/>
              </a:spcAft>
              <a:defRPr sz="1200">
                <a:solidFill>
                  <a:srgbClr val="003366"/>
                </a:solidFill>
                <a:latin typeface="Arial" charset="0"/>
                <a:ea typeface="ＭＳ Ｐゴシック" pitchFamily="34" charset="-128"/>
              </a:defRPr>
            </a:lvl6pPr>
            <a:lvl7pPr marL="2971800" indent="-228600" eaLnBrk="0" fontAlgn="base" hangingPunct="0">
              <a:spcBef>
                <a:spcPct val="0"/>
              </a:spcBef>
              <a:spcAft>
                <a:spcPct val="0"/>
              </a:spcAft>
              <a:defRPr sz="1200">
                <a:solidFill>
                  <a:srgbClr val="003366"/>
                </a:solidFill>
                <a:latin typeface="Arial" charset="0"/>
                <a:ea typeface="ＭＳ Ｐゴシック" pitchFamily="34" charset="-128"/>
              </a:defRPr>
            </a:lvl7pPr>
            <a:lvl8pPr marL="3429000" indent="-228600" eaLnBrk="0" fontAlgn="base" hangingPunct="0">
              <a:spcBef>
                <a:spcPct val="0"/>
              </a:spcBef>
              <a:spcAft>
                <a:spcPct val="0"/>
              </a:spcAft>
              <a:defRPr sz="1200">
                <a:solidFill>
                  <a:srgbClr val="003366"/>
                </a:solidFill>
                <a:latin typeface="Arial" charset="0"/>
                <a:ea typeface="ＭＳ Ｐゴシック" pitchFamily="34" charset="-128"/>
              </a:defRPr>
            </a:lvl8pPr>
            <a:lvl9pPr marL="3886200" indent="-228600" eaLnBrk="0" fontAlgn="base" hangingPunct="0">
              <a:spcBef>
                <a:spcPct val="0"/>
              </a:spcBef>
              <a:spcAft>
                <a:spcPct val="0"/>
              </a:spcAft>
              <a:defRPr sz="1200">
                <a:solidFill>
                  <a:srgbClr val="003366"/>
                </a:solidFill>
                <a:latin typeface="Arial" charset="0"/>
                <a:ea typeface="ＭＳ Ｐゴシック" pitchFamily="34" charset="-128"/>
              </a:defRPr>
            </a:lvl9pPr>
          </a:lstStyle>
          <a:p>
            <a:pPr algn="ctr" eaLnBrk="1" hangingPunct="1">
              <a:defRPr/>
            </a:pPr>
            <a:r>
              <a:rPr lang="en-US" sz="1600" b="1" dirty="0" smtClean="0">
                <a:solidFill>
                  <a:srgbClr val="00B050"/>
                </a:solidFill>
              </a:rPr>
              <a:t>Successful Energy Efficiency Programs</a:t>
            </a:r>
          </a:p>
        </p:txBody>
      </p:sp>
      <p:sp>
        <p:nvSpPr>
          <p:cNvPr id="3082" name="Oval 30"/>
          <p:cNvSpPr>
            <a:spLocks noChangeArrowheads="1"/>
          </p:cNvSpPr>
          <p:nvPr/>
        </p:nvSpPr>
        <p:spPr bwMode="auto">
          <a:xfrm>
            <a:off x="3262313" y="2584450"/>
            <a:ext cx="3081337" cy="1685925"/>
          </a:xfrm>
          <a:prstGeom prst="ellipse">
            <a:avLst/>
          </a:prstGeom>
          <a:noFill/>
          <a:ln w="9525" algn="ctr">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anchor="b"/>
          <a:lstStyle/>
          <a:p>
            <a:pPr algn="r"/>
            <a:endParaRPr lang="en-US"/>
          </a:p>
        </p:txBody>
      </p:sp>
    </p:spTree>
    <p:extLst>
      <p:ext uri="{BB962C8B-B14F-4D97-AF65-F5344CB8AC3E}">
        <p14:creationId xmlns:p14="http://schemas.microsoft.com/office/powerpoint/2010/main" xmlns="" val="100144232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752600"/>
            <a:ext cx="9144000" cy="1600200"/>
          </a:xfrm>
        </p:spPr>
        <p:txBody>
          <a:bodyPr/>
          <a:lstStyle/>
          <a:p>
            <a:pPr algn="ctr"/>
            <a:r>
              <a:rPr lang="en-US" sz="5400" dirty="0" smtClean="0">
                <a:solidFill>
                  <a:srgbClr val="C00000"/>
                </a:solidFill>
                <a:latin typeface="Arial" charset="0"/>
              </a:rPr>
              <a:t>Background</a:t>
            </a:r>
            <a:endParaRPr lang="en-US" sz="5400" dirty="0">
              <a:solidFill>
                <a:srgbClr val="C00000"/>
              </a:solidFill>
              <a:latin typeface="Arial" charset="0"/>
            </a:endParaRPr>
          </a:p>
        </p:txBody>
      </p:sp>
      <p:sp>
        <p:nvSpPr>
          <p:cNvPr id="13316" name="Slide Number Placeholder 3"/>
          <p:cNvSpPr>
            <a:spLocks noGrp="1"/>
          </p:cNvSpPr>
          <p:nvPr>
            <p:ph type="sldNum" sz="quarter" idx="12"/>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965DF364-BA79-0149-B9B6-C62D01ED8CD3}" type="slidenum">
              <a:rPr lang="en-US">
                <a:solidFill>
                  <a:schemeClr val="bg2"/>
                </a:solidFill>
              </a:rPr>
              <a:pPr eaLnBrk="1" hangingPunct="1"/>
              <a:t>2</a:t>
            </a:fld>
            <a:endParaRPr lang="en-US">
              <a:solidFill>
                <a:schemeClr val="bg2"/>
              </a:solidFill>
            </a:endParaRPr>
          </a:p>
        </p:txBody>
      </p:sp>
    </p:spTree>
    <p:extLst>
      <p:ext uri="{BB962C8B-B14F-4D97-AF65-F5344CB8AC3E}">
        <p14:creationId xmlns:p14="http://schemas.microsoft.com/office/powerpoint/2010/main" xmlns="" val="118298225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4925" y="-76200"/>
            <a:ext cx="8728075" cy="609600"/>
          </a:xfrm>
        </p:spPr>
        <p:txBody>
          <a:bodyPr/>
          <a:lstStyle/>
          <a:p>
            <a:r>
              <a:rPr lang="en-US" sz="2800" dirty="0" smtClean="0"/>
              <a:t>What are the Remaining Gaps?</a:t>
            </a:r>
          </a:p>
        </p:txBody>
      </p:sp>
      <p:sp>
        <p:nvSpPr>
          <p:cNvPr id="19459" name="Content Placeholder 2"/>
          <p:cNvSpPr>
            <a:spLocks noGrp="1"/>
          </p:cNvSpPr>
          <p:nvPr>
            <p:ph idx="1"/>
          </p:nvPr>
        </p:nvSpPr>
        <p:spPr>
          <a:xfrm>
            <a:off x="654050" y="581025"/>
            <a:ext cx="4111625" cy="6200775"/>
          </a:xfrm>
        </p:spPr>
        <p:txBody>
          <a:bodyPr/>
          <a:lstStyle/>
          <a:p>
            <a:pPr marL="685800" lvl="1">
              <a:buFont typeface="Courier New" pitchFamily="49" charset="0"/>
              <a:buChar char="o"/>
            </a:pPr>
            <a:r>
              <a:rPr lang="en-US" sz="1500" dirty="0" smtClean="0"/>
              <a:t>Develop additional secondary legislation, rulebooks and enforcement mechanisms</a:t>
            </a:r>
          </a:p>
          <a:p>
            <a:pPr marL="685800" lvl="1">
              <a:buFont typeface="Courier New" pitchFamily="49" charset="0"/>
              <a:buChar char="o"/>
            </a:pPr>
            <a:r>
              <a:rPr lang="en-US" sz="1500" dirty="0" smtClean="0"/>
              <a:t>Enhanced EE incentive schemes for private sector end users, with dedicated funding sources</a:t>
            </a:r>
          </a:p>
          <a:p>
            <a:pPr marL="685800" lvl="1">
              <a:buFont typeface="Courier New" pitchFamily="49" charset="0"/>
              <a:buChar char="o"/>
            </a:pPr>
            <a:r>
              <a:rPr lang="en-US" sz="1500" dirty="0" smtClean="0"/>
              <a:t>Enabling environment for EE in public sector (procurement, budgeting)</a:t>
            </a:r>
          </a:p>
          <a:p>
            <a:pPr marL="400050" lvl="1" indent="0">
              <a:buNone/>
            </a:pPr>
            <a:endParaRPr lang="en-US" sz="1200" dirty="0"/>
          </a:p>
          <a:p>
            <a:pPr marL="685800" lvl="1">
              <a:buFont typeface="Courier New" pitchFamily="49" charset="0"/>
              <a:buChar char="o"/>
            </a:pPr>
            <a:r>
              <a:rPr lang="en-US" sz="1500" dirty="0" smtClean="0"/>
              <a:t>Ongoing institutional capacity enhancements for KEEA</a:t>
            </a:r>
          </a:p>
          <a:p>
            <a:pPr marL="685800" lvl="1">
              <a:buFont typeface="Courier New" pitchFamily="49" charset="0"/>
              <a:buChar char="o"/>
            </a:pPr>
            <a:r>
              <a:rPr lang="en-US" sz="1500" dirty="0" smtClean="0"/>
              <a:t>Develop program functions within KEEA (e.g., program formulation, implementation, evaluation, monitoring/tracking)</a:t>
            </a:r>
          </a:p>
          <a:p>
            <a:pPr marL="685800" lvl="1">
              <a:buFont typeface="Courier New" pitchFamily="49" charset="0"/>
              <a:buChar char="o"/>
            </a:pPr>
            <a:r>
              <a:rPr lang="en-US" sz="1500" dirty="0" smtClean="0"/>
              <a:t>Enhance government capacities for enforcement</a:t>
            </a:r>
          </a:p>
          <a:p>
            <a:pPr marL="400050" lvl="1" indent="0">
              <a:buNone/>
            </a:pPr>
            <a:endParaRPr lang="en-US" sz="1200" dirty="0" smtClean="0"/>
          </a:p>
          <a:p>
            <a:pPr marL="685800" lvl="1">
              <a:buFont typeface="Courier New" pitchFamily="49" charset="0"/>
              <a:buChar char="o"/>
            </a:pPr>
            <a:r>
              <a:rPr lang="en-US" sz="1500" dirty="0" smtClean="0"/>
              <a:t>Creation of suitable public financing scheme for municipalities (e.g., EE revolving fund)</a:t>
            </a:r>
          </a:p>
          <a:p>
            <a:pPr marL="685800" lvl="1">
              <a:buFont typeface="Courier New" pitchFamily="49" charset="0"/>
              <a:buChar char="o"/>
            </a:pPr>
            <a:r>
              <a:rPr lang="en-US" sz="1500" dirty="0" smtClean="0"/>
              <a:t>Industrial/SME and residential EE credit schemes</a:t>
            </a:r>
          </a:p>
          <a:p>
            <a:pPr marL="685800" lvl="1">
              <a:buFont typeface="Courier New" pitchFamily="49" charset="0"/>
              <a:buChar char="o"/>
            </a:pPr>
            <a:r>
              <a:rPr lang="en-US" sz="1500" dirty="0" err="1" smtClean="0"/>
              <a:t>Cashflow</a:t>
            </a:r>
            <a:r>
              <a:rPr lang="en-US" sz="1500" dirty="0" smtClean="0"/>
              <a:t> and ESCO financing bank product development</a:t>
            </a:r>
          </a:p>
        </p:txBody>
      </p:sp>
      <p:sp>
        <p:nvSpPr>
          <p:cNvPr id="19460" name="Slide Number Placeholder 3"/>
          <p:cNvSpPr>
            <a:spLocks noGrp="1"/>
          </p:cNvSpPr>
          <p:nvPr>
            <p:ph type="sldNum" sz="quarter" idx="12"/>
          </p:nvPr>
        </p:nvSpPr>
        <p:spPr>
          <a:xfrm>
            <a:off x="7740650" y="6446838"/>
            <a:ext cx="1371600" cy="3968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rgbClr val="003366"/>
                </a:solidFill>
                <a:latin typeface="Arial" pitchFamily="34" charset="0"/>
                <a:ea typeface="MS PGothic" pitchFamily="34" charset="-128"/>
              </a:defRPr>
            </a:lvl1pPr>
            <a:lvl2pPr marL="742950" indent="-285750" eaLnBrk="0" hangingPunct="0">
              <a:defRPr sz="1200">
                <a:solidFill>
                  <a:srgbClr val="003366"/>
                </a:solidFill>
                <a:latin typeface="Arial" pitchFamily="34" charset="0"/>
                <a:ea typeface="MS PGothic" pitchFamily="34" charset="-128"/>
              </a:defRPr>
            </a:lvl2pPr>
            <a:lvl3pPr marL="1143000" indent="-228600" eaLnBrk="0" hangingPunct="0">
              <a:defRPr sz="1200">
                <a:solidFill>
                  <a:srgbClr val="003366"/>
                </a:solidFill>
                <a:latin typeface="Arial" pitchFamily="34" charset="0"/>
                <a:ea typeface="MS PGothic" pitchFamily="34" charset="-128"/>
              </a:defRPr>
            </a:lvl3pPr>
            <a:lvl4pPr marL="1600200" indent="-228600" eaLnBrk="0" hangingPunct="0">
              <a:defRPr sz="1200">
                <a:solidFill>
                  <a:srgbClr val="003366"/>
                </a:solidFill>
                <a:latin typeface="Arial" pitchFamily="34" charset="0"/>
                <a:ea typeface="MS PGothic" pitchFamily="34" charset="-128"/>
              </a:defRPr>
            </a:lvl4pPr>
            <a:lvl5pPr marL="2057400" indent="-228600" eaLnBrk="0" hangingPunct="0">
              <a:defRPr sz="1200">
                <a:solidFill>
                  <a:srgbClr val="003366"/>
                </a:solidFill>
                <a:latin typeface="Arial" pitchFamily="34" charset="0"/>
                <a:ea typeface="MS PGothic" pitchFamily="34" charset="-128"/>
              </a:defRPr>
            </a:lvl5pPr>
            <a:lvl6pPr marL="2514600" indent="-228600" eaLnBrk="0" fontAlgn="base" hangingPunct="0">
              <a:spcBef>
                <a:spcPct val="0"/>
              </a:spcBef>
              <a:spcAft>
                <a:spcPct val="0"/>
              </a:spcAft>
              <a:defRPr sz="1200">
                <a:solidFill>
                  <a:srgbClr val="003366"/>
                </a:solidFill>
                <a:latin typeface="Arial" pitchFamily="34" charset="0"/>
                <a:ea typeface="MS PGothic" pitchFamily="34" charset="-128"/>
              </a:defRPr>
            </a:lvl6pPr>
            <a:lvl7pPr marL="2971800" indent="-228600" eaLnBrk="0" fontAlgn="base" hangingPunct="0">
              <a:spcBef>
                <a:spcPct val="0"/>
              </a:spcBef>
              <a:spcAft>
                <a:spcPct val="0"/>
              </a:spcAft>
              <a:defRPr sz="1200">
                <a:solidFill>
                  <a:srgbClr val="003366"/>
                </a:solidFill>
                <a:latin typeface="Arial" pitchFamily="34" charset="0"/>
                <a:ea typeface="MS PGothic" pitchFamily="34" charset="-128"/>
              </a:defRPr>
            </a:lvl7pPr>
            <a:lvl8pPr marL="3429000" indent="-228600" eaLnBrk="0" fontAlgn="base" hangingPunct="0">
              <a:spcBef>
                <a:spcPct val="0"/>
              </a:spcBef>
              <a:spcAft>
                <a:spcPct val="0"/>
              </a:spcAft>
              <a:defRPr sz="1200">
                <a:solidFill>
                  <a:srgbClr val="003366"/>
                </a:solidFill>
                <a:latin typeface="Arial" pitchFamily="34" charset="0"/>
                <a:ea typeface="MS PGothic" pitchFamily="34" charset="-128"/>
              </a:defRPr>
            </a:lvl8pPr>
            <a:lvl9pPr marL="3886200" indent="-228600" eaLnBrk="0" fontAlgn="base" hangingPunct="0">
              <a:spcBef>
                <a:spcPct val="0"/>
              </a:spcBef>
              <a:spcAft>
                <a:spcPct val="0"/>
              </a:spcAft>
              <a:defRPr sz="1200">
                <a:solidFill>
                  <a:srgbClr val="003366"/>
                </a:solidFill>
                <a:latin typeface="Arial" pitchFamily="34" charset="0"/>
                <a:ea typeface="MS PGothic" pitchFamily="34" charset="-128"/>
              </a:defRPr>
            </a:lvl9pPr>
          </a:lstStyle>
          <a:p>
            <a:pPr eaLnBrk="1" hangingPunct="1"/>
            <a:fld id="{C67855EB-F307-44E3-A6FB-AE6752837DD6}" type="slidenum">
              <a:rPr lang="en-US" smtClean="0">
                <a:solidFill>
                  <a:schemeClr val="bg2"/>
                </a:solidFill>
              </a:rPr>
              <a:pPr eaLnBrk="1" hangingPunct="1"/>
              <a:t>20</a:t>
            </a:fld>
            <a:endParaRPr lang="en-US" smtClean="0">
              <a:solidFill>
                <a:schemeClr val="bg2"/>
              </a:solidFill>
            </a:endParaRPr>
          </a:p>
        </p:txBody>
      </p:sp>
      <p:sp>
        <p:nvSpPr>
          <p:cNvPr id="19461" name="Rectangle 4"/>
          <p:cNvSpPr>
            <a:spLocks noChangeArrowheads="1"/>
          </p:cNvSpPr>
          <p:nvPr/>
        </p:nvSpPr>
        <p:spPr bwMode="auto">
          <a:xfrm rot="-5400000">
            <a:off x="-88900" y="3549650"/>
            <a:ext cx="1828800" cy="520700"/>
          </a:xfrm>
          <a:prstGeom prst="rect">
            <a:avLst/>
          </a:pr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p>
            <a:pPr algn="ctr"/>
            <a:r>
              <a:rPr lang="en-US" sz="1600">
                <a:solidFill>
                  <a:schemeClr val="bg1"/>
                </a:solidFill>
              </a:rPr>
              <a:t>Institutions</a:t>
            </a:r>
          </a:p>
        </p:txBody>
      </p:sp>
      <p:sp>
        <p:nvSpPr>
          <p:cNvPr id="19462" name="Rectangle 5"/>
          <p:cNvSpPr>
            <a:spLocks noChangeArrowheads="1"/>
          </p:cNvSpPr>
          <p:nvPr/>
        </p:nvSpPr>
        <p:spPr bwMode="auto">
          <a:xfrm rot="-5400000">
            <a:off x="-96045" y="1366045"/>
            <a:ext cx="1843089" cy="520700"/>
          </a:xfrm>
          <a:prstGeom prst="rect">
            <a:avLst/>
          </a:pr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p>
            <a:pPr algn="ctr"/>
            <a:r>
              <a:rPr lang="en-US" sz="1600">
                <a:solidFill>
                  <a:schemeClr val="bg1"/>
                </a:solidFill>
              </a:rPr>
              <a:t>Policy and Regulation</a:t>
            </a:r>
          </a:p>
        </p:txBody>
      </p:sp>
      <p:sp>
        <p:nvSpPr>
          <p:cNvPr id="19463" name="Rectangle 7"/>
          <p:cNvSpPr>
            <a:spLocks noChangeArrowheads="1"/>
          </p:cNvSpPr>
          <p:nvPr/>
        </p:nvSpPr>
        <p:spPr bwMode="auto">
          <a:xfrm rot="-5400000">
            <a:off x="25400" y="5568950"/>
            <a:ext cx="1600199" cy="520700"/>
          </a:xfrm>
          <a:prstGeom prst="rect">
            <a:avLst/>
          </a:pr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p>
            <a:pPr algn="ctr"/>
            <a:r>
              <a:rPr lang="en-US" sz="1600">
                <a:solidFill>
                  <a:schemeClr val="bg1"/>
                </a:solidFill>
              </a:rPr>
              <a:t>Financing</a:t>
            </a:r>
          </a:p>
        </p:txBody>
      </p:sp>
      <p:sp>
        <p:nvSpPr>
          <p:cNvPr id="19464" name="Content Placeholder 2"/>
          <p:cNvSpPr txBox="1">
            <a:spLocks/>
          </p:cNvSpPr>
          <p:nvPr/>
        </p:nvSpPr>
        <p:spPr bwMode="auto">
          <a:xfrm>
            <a:off x="4979986" y="584200"/>
            <a:ext cx="4011613" cy="604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sz="1200">
                <a:solidFill>
                  <a:srgbClr val="003366"/>
                </a:solidFill>
                <a:latin typeface="Arial" pitchFamily="34" charset="0"/>
                <a:ea typeface="MS PGothic" pitchFamily="34" charset="-128"/>
              </a:defRPr>
            </a:lvl1pPr>
            <a:lvl2pPr marL="685800" indent="-285750" eaLnBrk="0" hangingPunct="0">
              <a:defRPr sz="1200">
                <a:solidFill>
                  <a:srgbClr val="003366"/>
                </a:solidFill>
                <a:latin typeface="Arial" pitchFamily="34" charset="0"/>
                <a:ea typeface="MS PGothic" pitchFamily="34" charset="-128"/>
              </a:defRPr>
            </a:lvl2pPr>
            <a:lvl3pPr marL="1143000" indent="-228600" eaLnBrk="0" hangingPunct="0">
              <a:defRPr sz="1200">
                <a:solidFill>
                  <a:srgbClr val="003366"/>
                </a:solidFill>
                <a:latin typeface="Arial" pitchFamily="34" charset="0"/>
                <a:ea typeface="MS PGothic" pitchFamily="34" charset="-128"/>
              </a:defRPr>
            </a:lvl3pPr>
            <a:lvl4pPr marL="1600200" indent="-228600" eaLnBrk="0" hangingPunct="0">
              <a:defRPr sz="1200">
                <a:solidFill>
                  <a:srgbClr val="003366"/>
                </a:solidFill>
                <a:latin typeface="Arial" pitchFamily="34" charset="0"/>
                <a:ea typeface="MS PGothic" pitchFamily="34" charset="-128"/>
              </a:defRPr>
            </a:lvl4pPr>
            <a:lvl5pPr marL="2057400" indent="-228600" eaLnBrk="0" hangingPunct="0">
              <a:defRPr sz="1200">
                <a:solidFill>
                  <a:srgbClr val="003366"/>
                </a:solidFill>
                <a:latin typeface="Arial" pitchFamily="34" charset="0"/>
                <a:ea typeface="MS PGothic" pitchFamily="34" charset="-128"/>
              </a:defRPr>
            </a:lvl5pPr>
            <a:lvl6pPr marL="2514600" indent="-228600" eaLnBrk="0" fontAlgn="base" hangingPunct="0">
              <a:spcBef>
                <a:spcPct val="0"/>
              </a:spcBef>
              <a:spcAft>
                <a:spcPct val="0"/>
              </a:spcAft>
              <a:defRPr sz="1200">
                <a:solidFill>
                  <a:srgbClr val="003366"/>
                </a:solidFill>
                <a:latin typeface="Arial" pitchFamily="34" charset="0"/>
                <a:ea typeface="MS PGothic" pitchFamily="34" charset="-128"/>
              </a:defRPr>
            </a:lvl6pPr>
            <a:lvl7pPr marL="2971800" indent="-228600" eaLnBrk="0" fontAlgn="base" hangingPunct="0">
              <a:spcBef>
                <a:spcPct val="0"/>
              </a:spcBef>
              <a:spcAft>
                <a:spcPct val="0"/>
              </a:spcAft>
              <a:defRPr sz="1200">
                <a:solidFill>
                  <a:srgbClr val="003366"/>
                </a:solidFill>
                <a:latin typeface="Arial" pitchFamily="34" charset="0"/>
                <a:ea typeface="MS PGothic" pitchFamily="34" charset="-128"/>
              </a:defRPr>
            </a:lvl7pPr>
            <a:lvl8pPr marL="3429000" indent="-228600" eaLnBrk="0" fontAlgn="base" hangingPunct="0">
              <a:spcBef>
                <a:spcPct val="0"/>
              </a:spcBef>
              <a:spcAft>
                <a:spcPct val="0"/>
              </a:spcAft>
              <a:defRPr sz="1200">
                <a:solidFill>
                  <a:srgbClr val="003366"/>
                </a:solidFill>
                <a:latin typeface="Arial" pitchFamily="34" charset="0"/>
                <a:ea typeface="MS PGothic" pitchFamily="34" charset="-128"/>
              </a:defRPr>
            </a:lvl8pPr>
            <a:lvl9pPr marL="3886200" indent="-228600" eaLnBrk="0" fontAlgn="base" hangingPunct="0">
              <a:spcBef>
                <a:spcPct val="0"/>
              </a:spcBef>
              <a:spcAft>
                <a:spcPct val="0"/>
              </a:spcAft>
              <a:defRPr sz="1200">
                <a:solidFill>
                  <a:srgbClr val="003366"/>
                </a:solidFill>
                <a:latin typeface="Arial" pitchFamily="34" charset="0"/>
                <a:ea typeface="MS PGothic" pitchFamily="34" charset="-128"/>
              </a:defRPr>
            </a:lvl9pPr>
          </a:lstStyle>
          <a:p>
            <a:pPr lvl="1">
              <a:spcBef>
                <a:spcPct val="20000"/>
              </a:spcBef>
              <a:buClr>
                <a:srgbClr val="CC0000"/>
              </a:buClr>
              <a:buFont typeface="Courier New" pitchFamily="49" charset="0"/>
              <a:buChar char="o"/>
            </a:pPr>
            <a:r>
              <a:rPr lang="en-US" sz="1500" dirty="0" smtClean="0">
                <a:solidFill>
                  <a:schemeClr val="tx1"/>
                </a:solidFill>
              </a:rPr>
              <a:t>Database of end users, consumption information</a:t>
            </a:r>
          </a:p>
          <a:p>
            <a:pPr lvl="1">
              <a:spcBef>
                <a:spcPct val="20000"/>
              </a:spcBef>
              <a:buClr>
                <a:srgbClr val="CC0000"/>
              </a:buClr>
              <a:buFont typeface="Courier New" pitchFamily="49" charset="0"/>
              <a:buChar char="o"/>
            </a:pPr>
            <a:r>
              <a:rPr lang="en-US" sz="1500" dirty="0" smtClean="0">
                <a:solidFill>
                  <a:schemeClr val="tx1"/>
                </a:solidFill>
              </a:rPr>
              <a:t>Sector and sub-sector EE potential and market studies (e.g., transport, industry)</a:t>
            </a:r>
          </a:p>
          <a:p>
            <a:pPr lvl="1">
              <a:spcBef>
                <a:spcPct val="20000"/>
              </a:spcBef>
              <a:buClr>
                <a:srgbClr val="CC0000"/>
              </a:buClr>
              <a:buFont typeface="Courier New" pitchFamily="49" charset="0"/>
              <a:buChar char="o"/>
            </a:pPr>
            <a:r>
              <a:rPr lang="en-US" sz="1500" dirty="0" smtClean="0">
                <a:solidFill>
                  <a:schemeClr val="tx1"/>
                </a:solidFill>
              </a:rPr>
              <a:t>Information center (e.g., case </a:t>
            </a:r>
            <a:r>
              <a:rPr lang="en-US" sz="1500" dirty="0">
                <a:solidFill>
                  <a:schemeClr val="tx1"/>
                </a:solidFill>
              </a:rPr>
              <a:t>studies, EE </a:t>
            </a:r>
            <a:r>
              <a:rPr lang="en-US" sz="1500" dirty="0" smtClean="0">
                <a:solidFill>
                  <a:schemeClr val="tx1"/>
                </a:solidFill>
              </a:rPr>
              <a:t>projects, EE service providers, technologies/equipment suppliers)</a:t>
            </a:r>
            <a:endParaRPr lang="en-US" sz="1500" dirty="0">
              <a:solidFill>
                <a:schemeClr val="tx1"/>
              </a:solidFill>
            </a:endParaRPr>
          </a:p>
          <a:p>
            <a:pPr lvl="1">
              <a:spcBef>
                <a:spcPct val="20000"/>
              </a:spcBef>
              <a:buClr>
                <a:srgbClr val="CC0000"/>
              </a:buClr>
              <a:buFont typeface="Courier New" pitchFamily="49" charset="0"/>
              <a:buChar char="o"/>
            </a:pPr>
            <a:r>
              <a:rPr lang="en-US" sz="1500" dirty="0" smtClean="0">
                <a:solidFill>
                  <a:schemeClr val="tx1"/>
                </a:solidFill>
              </a:rPr>
              <a:t>Broad, sustained awareness campaigns</a:t>
            </a:r>
            <a:endParaRPr lang="en-US" sz="1500" dirty="0">
              <a:solidFill>
                <a:schemeClr val="tx1"/>
              </a:solidFill>
            </a:endParaRPr>
          </a:p>
          <a:p>
            <a:pPr lvl="1">
              <a:spcBef>
                <a:spcPct val="20000"/>
              </a:spcBef>
              <a:buClr>
                <a:srgbClr val="CC0000"/>
              </a:buClr>
              <a:buFont typeface="Courier New" pitchFamily="49" charset="0"/>
              <a:buChar char="o"/>
            </a:pPr>
            <a:endParaRPr lang="en-US" dirty="0" smtClean="0">
              <a:solidFill>
                <a:schemeClr val="tx1"/>
              </a:solidFill>
            </a:endParaRPr>
          </a:p>
          <a:p>
            <a:pPr lvl="1">
              <a:spcBef>
                <a:spcPct val="20000"/>
              </a:spcBef>
              <a:buClr>
                <a:srgbClr val="CC0000"/>
              </a:buClr>
              <a:buFont typeface="Courier New" pitchFamily="49" charset="0"/>
              <a:buChar char="o"/>
            </a:pPr>
            <a:r>
              <a:rPr lang="en-US" sz="1500" dirty="0" smtClean="0">
                <a:solidFill>
                  <a:schemeClr val="tx1"/>
                </a:solidFill>
              </a:rPr>
              <a:t>Develop/Implement certification scheme for energy auditors, energy managers</a:t>
            </a:r>
          </a:p>
          <a:p>
            <a:pPr lvl="1">
              <a:spcBef>
                <a:spcPct val="20000"/>
              </a:spcBef>
              <a:buClr>
                <a:srgbClr val="CC0000"/>
              </a:buClr>
              <a:buFont typeface="Courier New" pitchFamily="49" charset="0"/>
              <a:buChar char="o"/>
            </a:pPr>
            <a:r>
              <a:rPr lang="en-US" sz="1500" dirty="0">
                <a:solidFill>
                  <a:schemeClr val="tx1"/>
                </a:solidFill>
              </a:rPr>
              <a:t>Development of project guides, ESCO bidding/contract models, M&amp;V protocols, </a:t>
            </a:r>
            <a:r>
              <a:rPr lang="en-US" sz="1500" dirty="0" smtClean="0">
                <a:solidFill>
                  <a:schemeClr val="tx1"/>
                </a:solidFill>
              </a:rPr>
              <a:t>audit/baseline templates</a:t>
            </a:r>
            <a:endParaRPr lang="en-US" sz="1500" dirty="0">
              <a:solidFill>
                <a:schemeClr val="tx1"/>
              </a:solidFill>
            </a:endParaRPr>
          </a:p>
          <a:p>
            <a:pPr lvl="1">
              <a:spcBef>
                <a:spcPct val="20000"/>
              </a:spcBef>
              <a:buClr>
                <a:srgbClr val="CC0000"/>
              </a:buClr>
              <a:buFont typeface="Courier New" pitchFamily="49" charset="0"/>
              <a:buChar char="o"/>
            </a:pPr>
            <a:r>
              <a:rPr lang="en-US" sz="1500" dirty="0" smtClean="0">
                <a:solidFill>
                  <a:schemeClr val="tx1"/>
                </a:solidFill>
              </a:rPr>
              <a:t>Sustained training to private sector (end users, ESCOs, banks)</a:t>
            </a:r>
          </a:p>
          <a:p>
            <a:pPr lvl="1">
              <a:spcBef>
                <a:spcPct val="20000"/>
              </a:spcBef>
              <a:buClr>
                <a:srgbClr val="CC0000"/>
              </a:buClr>
              <a:buFont typeface="Courier New" pitchFamily="49" charset="0"/>
              <a:buChar char="o"/>
            </a:pPr>
            <a:r>
              <a:rPr lang="en-US" sz="1500" dirty="0" smtClean="0">
                <a:solidFill>
                  <a:schemeClr val="tx1"/>
                </a:solidFill>
              </a:rPr>
              <a:t>Platforms </a:t>
            </a:r>
            <a:r>
              <a:rPr lang="en-US" sz="1500" dirty="0">
                <a:solidFill>
                  <a:schemeClr val="tx1"/>
                </a:solidFill>
              </a:rPr>
              <a:t>to share implementation experiences, project </a:t>
            </a:r>
            <a:r>
              <a:rPr lang="en-US" sz="1500" dirty="0" smtClean="0">
                <a:solidFill>
                  <a:schemeClr val="tx1"/>
                </a:solidFill>
              </a:rPr>
              <a:t>information</a:t>
            </a:r>
          </a:p>
          <a:p>
            <a:pPr lvl="1">
              <a:spcBef>
                <a:spcPct val="20000"/>
              </a:spcBef>
              <a:buClr>
                <a:srgbClr val="CC0000"/>
              </a:buClr>
              <a:buFont typeface="Courier New" pitchFamily="49" charset="0"/>
              <a:buChar char="o"/>
            </a:pPr>
            <a:r>
              <a:rPr lang="en-US" sz="1500" dirty="0">
                <a:solidFill>
                  <a:schemeClr val="tx1"/>
                </a:solidFill>
              </a:rPr>
              <a:t>Increased capacity building with municipalities for EE </a:t>
            </a:r>
            <a:r>
              <a:rPr lang="en-US" sz="1500" dirty="0" smtClean="0">
                <a:solidFill>
                  <a:schemeClr val="tx1"/>
                </a:solidFill>
              </a:rPr>
              <a:t>planning, implementation, reporting</a:t>
            </a:r>
            <a:endParaRPr lang="en-US" sz="1500" dirty="0">
              <a:solidFill>
                <a:schemeClr val="tx1"/>
              </a:solidFill>
            </a:endParaRPr>
          </a:p>
        </p:txBody>
      </p:sp>
      <p:sp>
        <p:nvSpPr>
          <p:cNvPr id="19465" name="Rectangle 5"/>
          <p:cNvSpPr>
            <a:spLocks noChangeArrowheads="1"/>
          </p:cNvSpPr>
          <p:nvPr/>
        </p:nvSpPr>
        <p:spPr bwMode="auto">
          <a:xfrm rot="-5400000">
            <a:off x="3778249" y="1644649"/>
            <a:ext cx="2590799" cy="520702"/>
          </a:xfrm>
          <a:prstGeom prst="rect">
            <a:avLst/>
          </a:pr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p>
            <a:pPr algn="ctr"/>
            <a:r>
              <a:rPr lang="en-US" sz="1600" dirty="0">
                <a:solidFill>
                  <a:schemeClr val="bg1"/>
                </a:solidFill>
              </a:rPr>
              <a:t>Information </a:t>
            </a:r>
          </a:p>
        </p:txBody>
      </p:sp>
      <p:sp>
        <p:nvSpPr>
          <p:cNvPr id="19466" name="Rectangle 6"/>
          <p:cNvSpPr>
            <a:spLocks noChangeArrowheads="1"/>
          </p:cNvSpPr>
          <p:nvPr/>
        </p:nvSpPr>
        <p:spPr bwMode="auto">
          <a:xfrm rot="-5400000">
            <a:off x="3430585" y="4883150"/>
            <a:ext cx="3276600" cy="520700"/>
          </a:xfrm>
          <a:prstGeom prst="rect">
            <a:avLst/>
          </a:pr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p>
            <a:pPr algn="ctr"/>
            <a:r>
              <a:rPr lang="en-US" sz="1600" dirty="0">
                <a:solidFill>
                  <a:schemeClr val="bg1"/>
                </a:solidFill>
              </a:rPr>
              <a:t>Technical Capacity</a:t>
            </a:r>
          </a:p>
        </p:txBody>
      </p:sp>
    </p:spTree>
    <p:extLst>
      <p:ext uri="{BB962C8B-B14F-4D97-AF65-F5344CB8AC3E}">
        <p14:creationId xmlns:p14="http://schemas.microsoft.com/office/powerpoint/2010/main" xmlns="" val="180907233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8915400" cy="685800"/>
          </a:xfrm>
        </p:spPr>
        <p:txBody>
          <a:bodyPr/>
          <a:lstStyle/>
          <a:p>
            <a:r>
              <a:rPr lang="en-US" sz="2800" dirty="0">
                <a:solidFill>
                  <a:srgbClr val="C00000"/>
                </a:solidFill>
                <a:latin typeface="Arial" charset="0"/>
              </a:rPr>
              <a:t/>
            </a:r>
            <a:br>
              <a:rPr lang="en-US" sz="2800" dirty="0">
                <a:solidFill>
                  <a:srgbClr val="C00000"/>
                </a:solidFill>
                <a:latin typeface="Arial" charset="0"/>
              </a:rPr>
            </a:br>
            <a:r>
              <a:rPr lang="en-US" sz="2800" dirty="0" smtClean="0">
                <a:solidFill>
                  <a:srgbClr val="C00000"/>
                </a:solidFill>
                <a:latin typeface="Arial" charset="0"/>
              </a:rPr>
              <a:t>Addressing the Gaps</a:t>
            </a:r>
            <a:endParaRPr lang="en-US" sz="2800" dirty="0">
              <a:latin typeface="Arial" charset="0"/>
            </a:endParaRPr>
          </a:p>
        </p:txBody>
      </p:sp>
      <p:sp>
        <p:nvSpPr>
          <p:cNvPr id="4" name="Slide Number Placeholder 3"/>
          <p:cNvSpPr>
            <a:spLocks noGrp="1"/>
          </p:cNvSpPr>
          <p:nvPr>
            <p:ph type="sldNum" sz="quarter" idx="12"/>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70BE9D99-7578-2548-9F14-CED524695BF9}" type="slidenum">
              <a:rPr lang="en-US">
                <a:solidFill>
                  <a:schemeClr val="bg2"/>
                </a:solidFill>
              </a:rPr>
              <a:pPr eaLnBrk="1" hangingPunct="1"/>
              <a:t>21</a:t>
            </a:fld>
            <a:endParaRPr lang="en-US">
              <a:solidFill>
                <a:schemeClr val="bg2"/>
              </a:solidFill>
            </a:endParaRPr>
          </a:p>
        </p:txBody>
      </p:sp>
      <p:sp>
        <p:nvSpPr>
          <p:cNvPr id="6" name="TextBox 5"/>
          <p:cNvSpPr txBox="1"/>
          <p:nvPr/>
        </p:nvSpPr>
        <p:spPr>
          <a:xfrm>
            <a:off x="609600" y="914400"/>
            <a:ext cx="7890294" cy="2554545"/>
          </a:xfrm>
          <a:prstGeom prst="rect">
            <a:avLst/>
          </a:prstGeom>
          <a:solidFill>
            <a:schemeClr val="accent5"/>
          </a:solidFill>
          <a:ln cap="rnd">
            <a:solidFill>
              <a:schemeClr val="accent1"/>
            </a:solidFill>
          </a:ln>
          <a:scene3d>
            <a:camera prst="orthographicFront"/>
            <a:lightRig rig="threePt" dir="t"/>
          </a:scene3d>
          <a:sp3d>
            <a:bevelT w="25400"/>
          </a:sp3d>
        </p:spPr>
        <p:txBody>
          <a:bodyPr wrap="square">
            <a:spAutoFit/>
          </a:bodyPr>
          <a:lstStyle/>
          <a:p>
            <a:pPr>
              <a:defRPr/>
            </a:pPr>
            <a:r>
              <a:rPr lang="en-US" sz="1600" b="1" dirty="0" smtClean="0">
                <a:solidFill>
                  <a:schemeClr val="accent2"/>
                </a:solidFill>
                <a:latin typeface="Arial" pitchFamily="34" charset="0"/>
                <a:ea typeface="+mn-ea"/>
                <a:cs typeface="Arial" pitchFamily="34" charset="0"/>
              </a:rPr>
              <a:t>Government of Kosovo</a:t>
            </a:r>
            <a:r>
              <a:rPr lang="en-US" sz="1600" dirty="0" smtClean="0">
                <a:solidFill>
                  <a:schemeClr val="accent2"/>
                </a:solidFill>
                <a:latin typeface="Arial" pitchFamily="34" charset="0"/>
                <a:ea typeface="+mn-ea"/>
                <a:cs typeface="Arial" pitchFamily="34" charset="0"/>
              </a:rPr>
              <a:t>:</a:t>
            </a:r>
            <a:endParaRPr lang="en-US" sz="1600" dirty="0">
              <a:solidFill>
                <a:schemeClr val="accent2"/>
              </a:solidFill>
              <a:latin typeface="Arial" pitchFamily="34" charset="0"/>
              <a:ea typeface="+mn-ea"/>
              <a:cs typeface="Arial" pitchFamily="34" charset="0"/>
            </a:endParaRPr>
          </a:p>
          <a:p>
            <a:pPr marL="171450" indent="-171450">
              <a:buFont typeface="Arial" pitchFamily="34" charset="0"/>
              <a:buChar char="•"/>
              <a:defRPr/>
            </a:pPr>
            <a:r>
              <a:rPr lang="en-US" sz="1600" dirty="0">
                <a:solidFill>
                  <a:schemeClr val="accent2"/>
                </a:solidFill>
                <a:latin typeface="Arial" pitchFamily="34" charset="0"/>
                <a:cs typeface="Arial" pitchFamily="34" charset="0"/>
              </a:rPr>
              <a:t>Develop and adopt needed secondary </a:t>
            </a:r>
            <a:r>
              <a:rPr lang="en-US" sz="1600" dirty="0" smtClean="0">
                <a:solidFill>
                  <a:schemeClr val="accent2"/>
                </a:solidFill>
                <a:latin typeface="Arial" pitchFamily="34" charset="0"/>
                <a:cs typeface="Arial" pitchFamily="34" charset="0"/>
              </a:rPr>
              <a:t>legislation, new EE Directive</a:t>
            </a:r>
            <a:endParaRPr lang="en-US" sz="1600" dirty="0">
              <a:solidFill>
                <a:schemeClr val="accent2"/>
              </a:solidFill>
              <a:latin typeface="Arial" pitchFamily="34" charset="0"/>
              <a:cs typeface="Arial" pitchFamily="34" charset="0"/>
            </a:endParaRPr>
          </a:p>
          <a:p>
            <a:pPr marL="171450" indent="-171450">
              <a:buFont typeface="Arial" pitchFamily="34" charset="0"/>
              <a:buChar char="•"/>
              <a:defRPr/>
            </a:pPr>
            <a:r>
              <a:rPr lang="en-US" sz="1600" dirty="0" smtClean="0">
                <a:solidFill>
                  <a:schemeClr val="accent2"/>
                </a:solidFill>
                <a:latin typeface="Arial" pitchFamily="34" charset="0"/>
                <a:ea typeface="+mn-ea"/>
                <a:cs typeface="Arial" pitchFamily="34" charset="0"/>
              </a:rPr>
              <a:t>Improve district heating supply, DH metering and billing, judicious DH system expansion</a:t>
            </a:r>
          </a:p>
          <a:p>
            <a:pPr marL="171450" indent="-171450">
              <a:buFont typeface="Arial" pitchFamily="34" charset="0"/>
              <a:buChar char="•"/>
              <a:defRPr/>
            </a:pPr>
            <a:r>
              <a:rPr lang="en-US" sz="1600" dirty="0" smtClean="0">
                <a:solidFill>
                  <a:schemeClr val="accent2"/>
                </a:solidFill>
                <a:latin typeface="Arial" pitchFamily="34" charset="0"/>
                <a:cs typeface="Arial" pitchFamily="34" charset="0"/>
              </a:rPr>
              <a:t>Seek measures to continually move towards cost reflective pricing</a:t>
            </a:r>
          </a:p>
          <a:p>
            <a:pPr marL="171450" indent="-171450">
              <a:buFont typeface="Arial" pitchFamily="34" charset="0"/>
              <a:buChar char="•"/>
              <a:defRPr/>
            </a:pPr>
            <a:r>
              <a:rPr lang="en-US" sz="1600" dirty="0" smtClean="0">
                <a:solidFill>
                  <a:schemeClr val="accent2"/>
                </a:solidFill>
                <a:latin typeface="Arial" pitchFamily="34" charset="0"/>
                <a:cs typeface="Arial" pitchFamily="34" charset="0"/>
              </a:rPr>
              <a:t>Create </a:t>
            </a:r>
            <a:r>
              <a:rPr lang="en-US" sz="1600" dirty="0">
                <a:solidFill>
                  <a:schemeClr val="accent2"/>
                </a:solidFill>
                <a:latin typeface="Arial" pitchFamily="34" charset="0"/>
                <a:cs typeface="Arial" pitchFamily="34" charset="0"/>
              </a:rPr>
              <a:t>suitable public sector financing mechanism (e.g., EE revolving fund)</a:t>
            </a:r>
          </a:p>
          <a:p>
            <a:pPr marL="171450" indent="-171450">
              <a:buFont typeface="Arial" pitchFamily="34" charset="0"/>
              <a:buChar char="•"/>
              <a:defRPr/>
            </a:pPr>
            <a:r>
              <a:rPr lang="en-US" sz="1600" dirty="0" smtClean="0">
                <a:solidFill>
                  <a:schemeClr val="accent2"/>
                </a:solidFill>
                <a:latin typeface="Arial" pitchFamily="34" charset="0"/>
                <a:ea typeface="+mn-ea"/>
                <a:cs typeface="Arial" pitchFamily="34" charset="0"/>
              </a:rPr>
              <a:t>Develop programs, incentives for all sectors for EE, particularly for households</a:t>
            </a:r>
          </a:p>
          <a:p>
            <a:pPr marL="171450" indent="-171450">
              <a:buFont typeface="Arial" pitchFamily="34" charset="0"/>
              <a:buChar char="•"/>
              <a:defRPr/>
            </a:pPr>
            <a:r>
              <a:rPr lang="en-US" sz="1600" dirty="0" smtClean="0">
                <a:solidFill>
                  <a:schemeClr val="accent2"/>
                </a:solidFill>
                <a:latin typeface="Arial" pitchFamily="34" charset="0"/>
                <a:cs typeface="Arial" pitchFamily="34" charset="0"/>
              </a:rPr>
              <a:t>Assess </a:t>
            </a:r>
            <a:r>
              <a:rPr lang="en-US" sz="1600" dirty="0">
                <a:solidFill>
                  <a:schemeClr val="accent2"/>
                </a:solidFill>
                <a:latin typeface="Arial" pitchFamily="34" charset="0"/>
                <a:cs typeface="Arial" pitchFamily="34" charset="0"/>
              </a:rPr>
              <a:t>EE savings potential for additional sectors (e.g., transport, </a:t>
            </a:r>
            <a:r>
              <a:rPr lang="en-US" sz="1600" dirty="0" smtClean="0">
                <a:solidFill>
                  <a:schemeClr val="accent2"/>
                </a:solidFill>
                <a:latin typeface="Arial" pitchFamily="34" charset="0"/>
                <a:cs typeface="Arial" pitchFamily="34" charset="0"/>
              </a:rPr>
              <a:t>industry)</a:t>
            </a:r>
            <a:endParaRPr lang="en-US" sz="1600" dirty="0">
              <a:solidFill>
                <a:schemeClr val="accent2"/>
              </a:solidFill>
              <a:latin typeface="Arial" pitchFamily="34" charset="0"/>
              <a:cs typeface="Arial" pitchFamily="34" charset="0"/>
            </a:endParaRPr>
          </a:p>
          <a:p>
            <a:pPr marL="171450" indent="-171450">
              <a:buFont typeface="Arial" pitchFamily="34" charset="0"/>
              <a:buChar char="•"/>
              <a:defRPr/>
            </a:pPr>
            <a:r>
              <a:rPr lang="en-US" sz="1600" dirty="0" smtClean="0">
                <a:solidFill>
                  <a:schemeClr val="accent2"/>
                </a:solidFill>
                <a:ea typeface="ＭＳ Ｐゴシック" pitchFamily="34" charset="-128"/>
              </a:rPr>
              <a:t>Launch broad</a:t>
            </a:r>
            <a:r>
              <a:rPr lang="en-US" sz="1600" dirty="0">
                <a:solidFill>
                  <a:schemeClr val="accent2"/>
                </a:solidFill>
                <a:ea typeface="ＭＳ Ｐゴシック" pitchFamily="34" charset="-128"/>
              </a:rPr>
              <a:t>, sustained </a:t>
            </a:r>
            <a:r>
              <a:rPr lang="en-US" sz="1600" dirty="0" smtClean="0">
                <a:solidFill>
                  <a:schemeClr val="accent2"/>
                </a:solidFill>
                <a:ea typeface="ＭＳ Ｐゴシック" pitchFamily="34" charset="-128"/>
              </a:rPr>
              <a:t>raising of public awareness on EE</a:t>
            </a:r>
            <a:endParaRPr lang="en-US" sz="1600" dirty="0" smtClean="0">
              <a:solidFill>
                <a:schemeClr val="accent2"/>
              </a:solidFill>
              <a:latin typeface="Arial" pitchFamily="34" charset="0"/>
              <a:ea typeface="+mn-ea"/>
              <a:cs typeface="Arial" pitchFamily="34" charset="0"/>
            </a:endParaRPr>
          </a:p>
          <a:p>
            <a:pPr marL="171450" indent="-171450">
              <a:buFont typeface="Arial" pitchFamily="34" charset="0"/>
              <a:buChar char="•"/>
              <a:defRPr/>
            </a:pPr>
            <a:r>
              <a:rPr lang="en-US" sz="1600" dirty="0" smtClean="0">
                <a:solidFill>
                  <a:schemeClr val="accent2"/>
                </a:solidFill>
                <a:latin typeface="Arial" pitchFamily="34" charset="0"/>
                <a:ea typeface="+mn-ea"/>
                <a:cs typeface="Arial" pitchFamily="34" charset="0"/>
              </a:rPr>
              <a:t>Strengthen KEEA</a:t>
            </a:r>
          </a:p>
        </p:txBody>
      </p:sp>
      <p:sp>
        <p:nvSpPr>
          <p:cNvPr id="8" name="TextBox 7"/>
          <p:cNvSpPr txBox="1"/>
          <p:nvPr/>
        </p:nvSpPr>
        <p:spPr>
          <a:xfrm>
            <a:off x="856891" y="3581400"/>
            <a:ext cx="7906109" cy="2800767"/>
          </a:xfrm>
          <a:prstGeom prst="rect">
            <a:avLst/>
          </a:prstGeom>
          <a:solidFill>
            <a:schemeClr val="accent5"/>
          </a:solidFill>
          <a:ln cap="rnd">
            <a:solidFill>
              <a:schemeClr val="accent1"/>
            </a:solidFill>
          </a:ln>
          <a:scene3d>
            <a:camera prst="orthographicFront"/>
            <a:lightRig rig="threePt" dir="t"/>
          </a:scene3d>
          <a:sp3d>
            <a:bevelT w="25400"/>
          </a:sp3d>
        </p:spPr>
        <p:txBody>
          <a:bodyPr wrap="square">
            <a:spAutoFit/>
          </a:bodyPr>
          <a:lstStyle/>
          <a:p>
            <a:pPr>
              <a:defRPr/>
            </a:pPr>
            <a:r>
              <a:rPr lang="en-US" sz="1600" b="1" dirty="0" smtClean="0">
                <a:solidFill>
                  <a:schemeClr val="accent2"/>
                </a:solidFill>
                <a:latin typeface="Arial" pitchFamily="34" charset="0"/>
                <a:ea typeface="+mn-ea"/>
                <a:cs typeface="Arial" pitchFamily="34" charset="0"/>
              </a:rPr>
              <a:t>Donors</a:t>
            </a:r>
            <a:r>
              <a:rPr lang="en-US" sz="1600" dirty="0" smtClean="0">
                <a:solidFill>
                  <a:schemeClr val="accent2"/>
                </a:solidFill>
                <a:latin typeface="Arial" pitchFamily="34" charset="0"/>
                <a:ea typeface="+mn-ea"/>
                <a:cs typeface="Arial" pitchFamily="34" charset="0"/>
              </a:rPr>
              <a:t>:</a:t>
            </a:r>
            <a:endParaRPr lang="en-US" sz="1600" dirty="0">
              <a:solidFill>
                <a:schemeClr val="accent2"/>
              </a:solidFill>
              <a:latin typeface="Arial" pitchFamily="34" charset="0"/>
              <a:ea typeface="+mn-ea"/>
              <a:cs typeface="Arial" pitchFamily="34" charset="0"/>
            </a:endParaRPr>
          </a:p>
          <a:p>
            <a:pPr marL="171450" indent="-171450">
              <a:buFont typeface="Arial" pitchFamily="34" charset="0"/>
              <a:buChar char="•"/>
              <a:defRPr/>
            </a:pPr>
            <a:r>
              <a:rPr lang="en-US" sz="1600" dirty="0" smtClean="0">
                <a:solidFill>
                  <a:schemeClr val="accent2"/>
                </a:solidFill>
                <a:latin typeface="Arial" pitchFamily="34" charset="0"/>
                <a:ea typeface="+mn-ea"/>
                <a:cs typeface="Arial" pitchFamily="34" charset="0"/>
              </a:rPr>
              <a:t>Support development additional legislation, rulebooks based on international best practices</a:t>
            </a:r>
          </a:p>
          <a:p>
            <a:pPr marL="171450" indent="-171450">
              <a:buFont typeface="Arial" pitchFamily="34" charset="0"/>
              <a:buChar char="•"/>
              <a:defRPr/>
            </a:pPr>
            <a:r>
              <a:rPr lang="en-US" sz="1600" dirty="0" smtClean="0">
                <a:solidFill>
                  <a:schemeClr val="accent2"/>
                </a:solidFill>
                <a:latin typeface="Arial" pitchFamily="34" charset="0"/>
                <a:ea typeface="+mn-ea"/>
                <a:cs typeface="Arial" pitchFamily="34" charset="0"/>
              </a:rPr>
              <a:t>Help to design and implement appropriate financing and incentive schemes</a:t>
            </a:r>
          </a:p>
          <a:p>
            <a:pPr marL="171450" indent="-171450">
              <a:buFont typeface="Arial" pitchFamily="34" charset="0"/>
              <a:buChar char="•"/>
              <a:defRPr/>
            </a:pPr>
            <a:r>
              <a:rPr lang="en-US" sz="1600" dirty="0" smtClean="0">
                <a:solidFill>
                  <a:schemeClr val="accent2"/>
                </a:solidFill>
                <a:latin typeface="Arial" pitchFamily="34" charset="0"/>
                <a:ea typeface="+mn-ea"/>
                <a:cs typeface="Arial" pitchFamily="34" charset="0"/>
              </a:rPr>
              <a:t>Assist to identify investment </a:t>
            </a:r>
            <a:r>
              <a:rPr lang="en-US" sz="1600" dirty="0">
                <a:solidFill>
                  <a:schemeClr val="accent2"/>
                </a:solidFill>
                <a:latin typeface="Arial" pitchFamily="34" charset="0"/>
                <a:ea typeface="+mn-ea"/>
                <a:cs typeface="Arial" pitchFamily="34" charset="0"/>
              </a:rPr>
              <a:t>needs for total EE potential and by </a:t>
            </a:r>
            <a:r>
              <a:rPr lang="en-US" sz="1600" dirty="0" smtClean="0">
                <a:solidFill>
                  <a:schemeClr val="accent2"/>
                </a:solidFill>
                <a:latin typeface="Arial" pitchFamily="34" charset="0"/>
                <a:ea typeface="+mn-ea"/>
                <a:cs typeface="Arial" pitchFamily="34" charset="0"/>
              </a:rPr>
              <a:t>sector</a:t>
            </a:r>
          </a:p>
          <a:p>
            <a:pPr marL="171450" indent="-171450">
              <a:buFont typeface="Arial" pitchFamily="34" charset="0"/>
              <a:buChar char="•"/>
              <a:defRPr/>
            </a:pPr>
            <a:r>
              <a:rPr lang="en-US" sz="1600" dirty="0" smtClean="0">
                <a:solidFill>
                  <a:schemeClr val="accent2"/>
                </a:solidFill>
                <a:latin typeface="Arial" pitchFamily="34" charset="0"/>
                <a:ea typeface="+mn-ea"/>
                <a:cs typeface="Arial" pitchFamily="34" charset="0"/>
              </a:rPr>
              <a:t>Support capacity building with KEEA and municipalities</a:t>
            </a:r>
          </a:p>
          <a:p>
            <a:pPr marL="171450" indent="-171450">
              <a:buFont typeface="Arial" pitchFamily="34" charset="0"/>
              <a:buChar char="•"/>
              <a:defRPr/>
            </a:pPr>
            <a:r>
              <a:rPr lang="en-US" sz="1600" dirty="0" smtClean="0">
                <a:solidFill>
                  <a:schemeClr val="accent2"/>
                </a:solidFill>
                <a:latin typeface="Arial" pitchFamily="34" charset="0"/>
                <a:ea typeface="+mn-ea"/>
                <a:cs typeface="Arial" pitchFamily="34" charset="0"/>
              </a:rPr>
              <a:t>Develop database on end users, consumption</a:t>
            </a:r>
          </a:p>
          <a:p>
            <a:pPr marL="171450" indent="-171450">
              <a:buFont typeface="Arial" pitchFamily="34" charset="0"/>
              <a:buChar char="•"/>
              <a:defRPr/>
            </a:pPr>
            <a:r>
              <a:rPr lang="en-US" sz="1600" dirty="0" smtClean="0">
                <a:solidFill>
                  <a:schemeClr val="accent2"/>
                </a:solidFill>
                <a:latin typeface="Arial" pitchFamily="34" charset="0"/>
                <a:ea typeface="+mn-ea"/>
                <a:cs typeface="Arial" pitchFamily="34" charset="0"/>
              </a:rPr>
              <a:t>Help create database</a:t>
            </a:r>
            <a:r>
              <a:rPr lang="en-US" sz="1600" dirty="0" smtClean="0">
                <a:solidFill>
                  <a:schemeClr val="accent2"/>
                </a:solidFill>
                <a:ea typeface="ＭＳ Ｐゴシック" pitchFamily="34" charset="-128"/>
              </a:rPr>
              <a:t> </a:t>
            </a:r>
            <a:r>
              <a:rPr lang="en-US" sz="1600" dirty="0">
                <a:solidFill>
                  <a:schemeClr val="accent2"/>
                </a:solidFill>
                <a:ea typeface="ＭＳ Ｐゴシック" pitchFamily="34" charset="-128"/>
              </a:rPr>
              <a:t>of service providers, EE technologies, equipment </a:t>
            </a:r>
            <a:r>
              <a:rPr lang="en-US" sz="1600" dirty="0" smtClean="0">
                <a:solidFill>
                  <a:schemeClr val="accent2"/>
                </a:solidFill>
                <a:ea typeface="ＭＳ Ｐゴシック" pitchFamily="34" charset="-128"/>
              </a:rPr>
              <a:t>providers</a:t>
            </a:r>
          </a:p>
          <a:p>
            <a:pPr marL="171450" indent="-171450">
              <a:buFont typeface="Arial" pitchFamily="34" charset="0"/>
              <a:buChar char="•"/>
              <a:defRPr/>
            </a:pPr>
            <a:r>
              <a:rPr lang="en-US" sz="1600" dirty="0" smtClean="0">
                <a:solidFill>
                  <a:schemeClr val="accent2"/>
                </a:solidFill>
                <a:ea typeface="ＭＳ Ｐゴシック" pitchFamily="34" charset="-128"/>
              </a:rPr>
              <a:t>Provide private </a:t>
            </a:r>
            <a:r>
              <a:rPr lang="en-US" sz="1600" dirty="0">
                <a:solidFill>
                  <a:schemeClr val="accent2"/>
                </a:solidFill>
                <a:ea typeface="ＭＳ Ｐゴシック" pitchFamily="34" charset="-128"/>
              </a:rPr>
              <a:t>sector training programs (banks, </a:t>
            </a:r>
            <a:r>
              <a:rPr lang="en-US" sz="1600" dirty="0" smtClean="0">
                <a:solidFill>
                  <a:schemeClr val="accent2"/>
                </a:solidFill>
                <a:ea typeface="ＭＳ Ｐゴシック" pitchFamily="34" charset="-128"/>
              </a:rPr>
              <a:t>potential ESCOs/EE </a:t>
            </a:r>
            <a:r>
              <a:rPr lang="en-US" sz="1600" dirty="0">
                <a:solidFill>
                  <a:schemeClr val="accent2"/>
                </a:solidFill>
                <a:ea typeface="ＭＳ Ｐゴシック" pitchFamily="34" charset="-128"/>
              </a:rPr>
              <a:t>service providers, end users)</a:t>
            </a:r>
          </a:p>
          <a:p>
            <a:pPr marL="171450" indent="-171450">
              <a:buFont typeface="Arial" pitchFamily="34" charset="0"/>
              <a:buChar char="•"/>
              <a:defRPr/>
            </a:pPr>
            <a:r>
              <a:rPr lang="en-US" sz="1600" dirty="0" smtClean="0">
                <a:solidFill>
                  <a:schemeClr val="accent2"/>
                </a:solidFill>
                <a:ea typeface="ＭＳ Ｐゴシック" pitchFamily="34" charset="-128"/>
              </a:rPr>
              <a:t>Share EE </a:t>
            </a:r>
            <a:r>
              <a:rPr lang="en-US" sz="1600" dirty="0">
                <a:solidFill>
                  <a:schemeClr val="accent2"/>
                </a:solidFill>
                <a:ea typeface="ＭＳ Ｐゴシック" pitchFamily="34" charset="-128"/>
              </a:rPr>
              <a:t>project templates (audits, M&amp;V plans, EPC bidding documents, contracts</a:t>
            </a:r>
            <a:r>
              <a:rPr lang="en-US" sz="1600" dirty="0" smtClean="0">
                <a:solidFill>
                  <a:schemeClr val="accent2"/>
                </a:solidFill>
                <a:ea typeface="ＭＳ Ｐゴシック" pitchFamily="34" charset="-128"/>
              </a:rPr>
              <a:t>)</a:t>
            </a:r>
            <a:endParaRPr lang="en-US" sz="1600" dirty="0">
              <a:solidFill>
                <a:schemeClr val="accent2"/>
              </a:solidFill>
              <a:ea typeface="ＭＳ Ｐゴシック" pitchFamily="34" charset="-128"/>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752600"/>
            <a:ext cx="9144000" cy="1600200"/>
          </a:xfrm>
        </p:spPr>
        <p:txBody>
          <a:bodyPr/>
          <a:lstStyle/>
          <a:p>
            <a:pPr algn="ctr"/>
            <a:r>
              <a:rPr lang="en-US" sz="5400">
                <a:solidFill>
                  <a:srgbClr val="C00000"/>
                </a:solidFill>
                <a:latin typeface="Arial" charset="0"/>
              </a:rPr>
              <a:t>Thank you</a:t>
            </a:r>
          </a:p>
        </p:txBody>
      </p:sp>
      <p:sp>
        <p:nvSpPr>
          <p:cNvPr id="13316" name="Slide Number Placeholder 3"/>
          <p:cNvSpPr>
            <a:spLocks noGrp="1"/>
          </p:cNvSpPr>
          <p:nvPr>
            <p:ph type="sldNum" sz="quarter" idx="12"/>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965DF364-BA79-0149-B9B6-C62D01ED8CD3}" type="slidenum">
              <a:rPr lang="en-US">
                <a:solidFill>
                  <a:schemeClr val="bg2"/>
                </a:solidFill>
              </a:rPr>
              <a:pPr eaLnBrk="1" hangingPunct="1"/>
              <a:t>22</a:t>
            </a:fld>
            <a:endParaRPr lang="en-US">
              <a:solidFill>
                <a:schemeClr val="bg2"/>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228600"/>
            <a:ext cx="8153400" cy="457200"/>
          </a:xfrm>
        </p:spPr>
        <p:txBody>
          <a:bodyPr/>
          <a:lstStyle/>
          <a:p>
            <a:r>
              <a:rPr lang="en-US" sz="2800">
                <a:latin typeface="Arial" charset="0"/>
              </a:rPr>
              <a:t>Importance of EE to Kosovo</a:t>
            </a:r>
          </a:p>
        </p:txBody>
      </p:sp>
      <p:sp>
        <p:nvSpPr>
          <p:cNvPr id="8195" name="Content Placeholder 2"/>
          <p:cNvSpPr>
            <a:spLocks noGrp="1"/>
          </p:cNvSpPr>
          <p:nvPr>
            <p:ph idx="1"/>
          </p:nvPr>
        </p:nvSpPr>
        <p:spPr>
          <a:xfrm>
            <a:off x="609600" y="990600"/>
            <a:ext cx="8305800" cy="5562600"/>
          </a:xfrm>
        </p:spPr>
        <p:txBody>
          <a:bodyPr/>
          <a:lstStyle/>
          <a:p>
            <a:pPr>
              <a:spcAft>
                <a:spcPts val="300"/>
              </a:spcAft>
              <a:buFont typeface="Wingdings" charset="0"/>
              <a:buChar char="q"/>
            </a:pPr>
            <a:r>
              <a:rPr lang="en-US" sz="2100" dirty="0">
                <a:latin typeface="Arial" charset="0"/>
              </a:rPr>
              <a:t>Energy </a:t>
            </a:r>
            <a:r>
              <a:rPr lang="en-US" sz="2100" dirty="0" smtClean="0">
                <a:latin typeface="Arial" charset="0"/>
              </a:rPr>
              <a:t>security</a:t>
            </a:r>
            <a:endParaRPr lang="en-US" sz="2100" dirty="0">
              <a:latin typeface="Arial" charset="0"/>
            </a:endParaRPr>
          </a:p>
          <a:p>
            <a:pPr lvl="1">
              <a:spcAft>
                <a:spcPts val="300"/>
              </a:spcAft>
              <a:buFont typeface="Wingdings" charset="0"/>
              <a:buChar char="q"/>
            </a:pPr>
            <a:r>
              <a:rPr lang="en-US" sz="1800" dirty="0">
                <a:latin typeface="Arial" charset="0"/>
              </a:rPr>
              <a:t>Reduces energy imports </a:t>
            </a:r>
            <a:r>
              <a:rPr lang="en-US" sz="1800" dirty="0" smtClean="0">
                <a:latin typeface="Arial" charset="0"/>
              </a:rPr>
              <a:t>(Kosovo imported 572 </a:t>
            </a:r>
            <a:r>
              <a:rPr lang="en-US" sz="1800" dirty="0" err="1" smtClean="0">
                <a:latin typeface="Arial" charset="0"/>
              </a:rPr>
              <a:t>GWh</a:t>
            </a:r>
            <a:r>
              <a:rPr lang="en-US" sz="1800" dirty="0" smtClean="0">
                <a:latin typeface="Arial" charset="0"/>
              </a:rPr>
              <a:t> in 2012)</a:t>
            </a:r>
            <a:endParaRPr lang="en-US" sz="1800" dirty="0">
              <a:latin typeface="Arial" charset="0"/>
            </a:endParaRPr>
          </a:p>
          <a:p>
            <a:pPr lvl="1">
              <a:spcAft>
                <a:spcPts val="300"/>
              </a:spcAft>
              <a:buFont typeface="Wingdings" charset="0"/>
              <a:buChar char="q"/>
            </a:pPr>
            <a:r>
              <a:rPr lang="en-US" sz="1800" dirty="0">
                <a:latin typeface="Arial" charset="0"/>
              </a:rPr>
              <a:t>EE is cheapest, cleanest domestic energy resource (€1 invested in demand-side EE avoids over €2 in supply-side investments)</a:t>
            </a:r>
          </a:p>
          <a:p>
            <a:pPr>
              <a:buFont typeface="Wingdings" charset="0"/>
              <a:buChar char="q"/>
            </a:pPr>
            <a:r>
              <a:rPr lang="en-US" sz="2100" dirty="0">
                <a:latin typeface="Arial" charset="0"/>
              </a:rPr>
              <a:t>Enhances economic growth</a:t>
            </a:r>
          </a:p>
          <a:p>
            <a:pPr lvl="1">
              <a:buFont typeface="Wingdings" charset="0"/>
              <a:buChar char="q"/>
            </a:pPr>
            <a:r>
              <a:rPr lang="en-US" sz="1800" dirty="0">
                <a:latin typeface="Arial" charset="0"/>
              </a:rPr>
              <a:t>Reduces </a:t>
            </a:r>
            <a:r>
              <a:rPr lang="en-US" sz="1800" dirty="0" smtClean="0">
                <a:latin typeface="Arial" charset="0"/>
              </a:rPr>
              <a:t>large public </a:t>
            </a:r>
            <a:r>
              <a:rPr lang="en-US" sz="1800" dirty="0">
                <a:latin typeface="Arial" charset="0"/>
              </a:rPr>
              <a:t>expenditures in </a:t>
            </a:r>
            <a:r>
              <a:rPr lang="en-US" sz="1800" dirty="0" smtClean="0">
                <a:latin typeface="Arial" charset="0"/>
              </a:rPr>
              <a:t>energy </a:t>
            </a:r>
            <a:r>
              <a:rPr lang="en-US" sz="1800" dirty="0">
                <a:latin typeface="Arial" charset="0"/>
              </a:rPr>
              <a:t>and energy </a:t>
            </a:r>
            <a:r>
              <a:rPr lang="en-US" sz="1800" dirty="0" smtClean="0">
                <a:latin typeface="Arial" charset="0"/>
              </a:rPr>
              <a:t>subsidies, creating </a:t>
            </a:r>
            <a:r>
              <a:rPr lang="en-US" sz="1800" dirty="0">
                <a:latin typeface="Arial" charset="0"/>
              </a:rPr>
              <a:t>fiscal space for other development priorities</a:t>
            </a:r>
          </a:p>
          <a:p>
            <a:pPr lvl="1">
              <a:buFont typeface="Wingdings" charset="0"/>
              <a:buChar char="q"/>
            </a:pPr>
            <a:r>
              <a:rPr lang="en-US" sz="1800" dirty="0">
                <a:latin typeface="Arial" charset="0"/>
              </a:rPr>
              <a:t>Increases industrial competitiveness (EE reduces input costs)</a:t>
            </a:r>
          </a:p>
          <a:p>
            <a:pPr lvl="1">
              <a:buFont typeface="Wingdings" charset="0"/>
              <a:buChar char="q"/>
            </a:pPr>
            <a:r>
              <a:rPr lang="en-US" sz="1800" dirty="0">
                <a:latin typeface="Arial" charset="0"/>
              </a:rPr>
              <a:t>EE pays off – recent German study found €1 in EE resulted in €4-5 in benefits (increased tax revenues, lower costs, reduced unemployment/ subsidies) and creates 15-19 jobs per €1 million investment</a:t>
            </a:r>
          </a:p>
          <a:p>
            <a:pPr>
              <a:buFont typeface="Wingdings" charset="0"/>
              <a:buChar char="q"/>
            </a:pPr>
            <a:r>
              <a:rPr lang="en-US" sz="2100" dirty="0">
                <a:latin typeface="Arial" charset="0"/>
              </a:rPr>
              <a:t>Reduces environmental and social impacts of energy sector</a:t>
            </a:r>
          </a:p>
          <a:p>
            <a:pPr lvl="1">
              <a:buFont typeface="Wingdings" charset="0"/>
              <a:buChar char="q"/>
            </a:pPr>
            <a:r>
              <a:rPr lang="en-US" sz="1800" dirty="0">
                <a:latin typeface="Arial" charset="0"/>
              </a:rPr>
              <a:t>Positive health impacts from reduced air pollution</a:t>
            </a:r>
          </a:p>
          <a:p>
            <a:pPr lvl="1">
              <a:buFont typeface="Wingdings" charset="0"/>
              <a:buChar char="q"/>
            </a:pPr>
            <a:r>
              <a:rPr lang="en-US" sz="1800" dirty="0" smtClean="0">
                <a:latin typeface="Arial" charset="0"/>
              </a:rPr>
              <a:t>Often </a:t>
            </a:r>
            <a:r>
              <a:rPr lang="en-US" sz="1800" dirty="0">
                <a:latin typeface="Arial" charset="0"/>
              </a:rPr>
              <a:t>least-cost way to reduce local and global air pollution</a:t>
            </a:r>
          </a:p>
          <a:p>
            <a:pPr lvl="1">
              <a:buFont typeface="Wingdings" charset="0"/>
              <a:buChar char="q"/>
            </a:pPr>
            <a:r>
              <a:rPr lang="en-US" sz="1800" dirty="0">
                <a:latin typeface="Arial" charset="0"/>
              </a:rPr>
              <a:t>Helps mitigate social impacts of tariff </a:t>
            </a:r>
            <a:r>
              <a:rPr lang="en-US" sz="1800" dirty="0" smtClean="0">
                <a:latin typeface="Arial" charset="0"/>
              </a:rPr>
              <a:t>reforms</a:t>
            </a:r>
          </a:p>
        </p:txBody>
      </p:sp>
      <p:sp>
        <p:nvSpPr>
          <p:cNvPr id="4" name="Slide Number Placeholder 3"/>
          <p:cNvSpPr>
            <a:spLocks noGrp="1"/>
          </p:cNvSpPr>
          <p:nvPr>
            <p:ph type="sldNum" sz="quarter" idx="12"/>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7D64578D-239D-BD48-9D11-4B099D6DEE73}" type="slidenum">
              <a:rPr lang="en-US">
                <a:solidFill>
                  <a:schemeClr val="bg2"/>
                </a:solidFill>
              </a:rPr>
              <a:pPr eaLnBrk="1" hangingPunct="1"/>
              <a:t>3</a:t>
            </a:fld>
            <a:endParaRPr lang="en-US">
              <a:solidFill>
                <a:schemeClr val="bg2"/>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
            <a:ext cx="8382000" cy="762000"/>
          </a:xfrm>
        </p:spPr>
        <p:txBody>
          <a:bodyPr/>
          <a:lstStyle/>
          <a:p>
            <a:r>
              <a:rPr lang="en-US" sz="2800" smtClean="0"/>
              <a:t>Potential for EE in Kosovo</a:t>
            </a:r>
          </a:p>
        </p:txBody>
      </p:sp>
      <p:sp>
        <p:nvSpPr>
          <p:cNvPr id="9219" name="Content Placeholder 2"/>
          <p:cNvSpPr>
            <a:spLocks noGrp="1"/>
          </p:cNvSpPr>
          <p:nvPr>
            <p:ph idx="1"/>
          </p:nvPr>
        </p:nvSpPr>
        <p:spPr>
          <a:xfrm>
            <a:off x="762000" y="1066800"/>
            <a:ext cx="8077200" cy="5181600"/>
          </a:xfrm>
        </p:spPr>
        <p:txBody>
          <a:bodyPr/>
          <a:lstStyle/>
          <a:p>
            <a:pPr marL="400050">
              <a:spcAft>
                <a:spcPts val="600"/>
              </a:spcAft>
              <a:buFont typeface="Wingdings" pitchFamily="2" charset="2"/>
              <a:buChar char="q"/>
            </a:pPr>
            <a:r>
              <a:rPr lang="en-US" sz="2400" dirty="0" smtClean="0"/>
              <a:t>Energy Use by Sector</a:t>
            </a:r>
          </a:p>
        </p:txBody>
      </p:sp>
      <p:sp>
        <p:nvSpPr>
          <p:cNvPr id="4" name="Slide Number Placeholder 3"/>
          <p:cNvSpPr>
            <a:spLocks noGrp="1"/>
          </p:cNvSpPr>
          <p:nvPr>
            <p:ph type="sldNum" sz="quarter" idx="12"/>
          </p:nvPr>
        </p:nvSpPr>
        <p:spPr/>
        <p:txBody>
          <a:bodyPr/>
          <a:lstStyle/>
          <a:p>
            <a:pPr>
              <a:defRPr/>
            </a:pPr>
            <a:fld id="{27F11B23-D463-4497-AF7C-95E60892FD0E}" type="slidenum">
              <a:rPr lang="en-US" smtClean="0"/>
              <a:pPr>
                <a:defRPr/>
              </a:pPr>
              <a:t>4</a:t>
            </a:fld>
            <a:endParaRPr lang="en-US"/>
          </a:p>
        </p:txBody>
      </p:sp>
      <p:graphicFrame>
        <p:nvGraphicFramePr>
          <p:cNvPr id="5" name="Graphique 4"/>
          <p:cNvGraphicFramePr>
            <a:graphicFrameLocks/>
          </p:cNvGraphicFramePr>
          <p:nvPr>
            <p:extLst>
              <p:ext uri="{D42A27DB-BD31-4B8C-83A1-F6EECF244321}">
                <p14:modId xmlns:p14="http://schemas.microsoft.com/office/powerpoint/2010/main" xmlns="" val="398672610"/>
              </p:ext>
            </p:extLst>
          </p:nvPr>
        </p:nvGraphicFramePr>
        <p:xfrm>
          <a:off x="914400" y="1600200"/>
          <a:ext cx="80772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2" name="ZoneTexte 1"/>
          <p:cNvSpPr txBox="1"/>
          <p:nvPr/>
        </p:nvSpPr>
        <p:spPr>
          <a:xfrm>
            <a:off x="1066800" y="6226243"/>
            <a:ext cx="2231701" cy="246221"/>
          </a:xfrm>
          <a:prstGeom prst="rect">
            <a:avLst/>
          </a:prstGeom>
          <a:noFill/>
        </p:spPr>
        <p:txBody>
          <a:bodyPr wrap="none" rtlCol="0">
            <a:spAutoFit/>
          </a:bodyPr>
          <a:lstStyle/>
          <a:p>
            <a:r>
              <a:rPr lang="fr-FR" sz="1000" i="1" dirty="0" smtClean="0"/>
              <a:t>Source: MED, </a:t>
            </a:r>
            <a:r>
              <a:rPr lang="fr-FR" sz="1000" i="1" dirty="0" err="1" smtClean="0"/>
              <a:t>Energy</a:t>
            </a:r>
            <a:r>
              <a:rPr lang="fr-FR" sz="1000" i="1" dirty="0" smtClean="0"/>
              <a:t> Balance 2012</a:t>
            </a:r>
            <a:endParaRPr lang="fr-FR" sz="1000" i="1" dirty="0"/>
          </a:p>
        </p:txBody>
      </p:sp>
    </p:spTree>
    <p:extLst>
      <p:ext uri="{BB962C8B-B14F-4D97-AF65-F5344CB8AC3E}">
        <p14:creationId xmlns:p14="http://schemas.microsoft.com/office/powerpoint/2010/main" xmlns="" val="401254415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
            <a:ext cx="8382000" cy="762000"/>
          </a:xfrm>
        </p:spPr>
        <p:txBody>
          <a:bodyPr/>
          <a:lstStyle/>
          <a:p>
            <a:r>
              <a:rPr lang="en-US" sz="2800" smtClean="0"/>
              <a:t>Potential for EE in Kosovo</a:t>
            </a:r>
          </a:p>
        </p:txBody>
      </p:sp>
      <p:sp>
        <p:nvSpPr>
          <p:cNvPr id="9219" name="Content Placeholder 2"/>
          <p:cNvSpPr>
            <a:spLocks noGrp="1"/>
          </p:cNvSpPr>
          <p:nvPr>
            <p:ph idx="1"/>
          </p:nvPr>
        </p:nvSpPr>
        <p:spPr>
          <a:xfrm>
            <a:off x="762000" y="1066800"/>
            <a:ext cx="8077200" cy="5181600"/>
          </a:xfrm>
        </p:spPr>
        <p:txBody>
          <a:bodyPr/>
          <a:lstStyle/>
          <a:p>
            <a:pPr marL="400050">
              <a:spcAft>
                <a:spcPts val="600"/>
              </a:spcAft>
              <a:buFont typeface="Wingdings" charset="0"/>
              <a:buChar char="q"/>
            </a:pPr>
            <a:r>
              <a:rPr lang="en-US" sz="2400" dirty="0">
                <a:latin typeface="Arial" charset="0"/>
              </a:rPr>
              <a:t>9</a:t>
            </a:r>
            <a:r>
              <a:rPr lang="en-US" sz="2400" dirty="0" smtClean="0">
                <a:latin typeface="Arial" charset="0"/>
              </a:rPr>
              <a:t>% </a:t>
            </a:r>
            <a:r>
              <a:rPr lang="en-US" sz="2400" dirty="0">
                <a:latin typeface="Arial" charset="0"/>
              </a:rPr>
              <a:t>indicative target </a:t>
            </a:r>
            <a:r>
              <a:rPr lang="en-US" sz="2400" dirty="0" smtClean="0">
                <a:latin typeface="Arial" charset="0"/>
              </a:rPr>
              <a:t>set for NEEAP 2010-2018</a:t>
            </a:r>
          </a:p>
          <a:p>
            <a:pPr marL="800100" lvl="1">
              <a:spcAft>
                <a:spcPts val="600"/>
              </a:spcAft>
              <a:buFont typeface="Wingdings" charset="0"/>
              <a:buChar char="q"/>
            </a:pPr>
            <a:r>
              <a:rPr lang="en-US" sz="2000" dirty="0">
                <a:latin typeface="Arial" charset="0"/>
              </a:rPr>
              <a:t>2.2% total savings between 2010-2012</a:t>
            </a:r>
          </a:p>
          <a:p>
            <a:pPr marL="800100" lvl="1">
              <a:spcAft>
                <a:spcPts val="600"/>
              </a:spcAft>
              <a:buFont typeface="Wingdings" charset="0"/>
              <a:buChar char="q"/>
            </a:pPr>
            <a:r>
              <a:rPr lang="en-US" sz="2000" dirty="0">
                <a:latin typeface="Arial" charset="0"/>
              </a:rPr>
              <a:t>3% target set for </a:t>
            </a:r>
            <a:r>
              <a:rPr lang="en-US" sz="2000" dirty="0" smtClean="0">
                <a:latin typeface="Arial" charset="0"/>
              </a:rPr>
              <a:t>2013-2015</a:t>
            </a:r>
          </a:p>
        </p:txBody>
      </p:sp>
      <p:sp>
        <p:nvSpPr>
          <p:cNvPr id="4" name="Slide Number Placeholder 3"/>
          <p:cNvSpPr>
            <a:spLocks noGrp="1"/>
          </p:cNvSpPr>
          <p:nvPr>
            <p:ph type="sldNum" sz="quarter" idx="12"/>
          </p:nvPr>
        </p:nvSpPr>
        <p:spPr/>
        <p:txBody>
          <a:bodyPr/>
          <a:lstStyle/>
          <a:p>
            <a:pPr>
              <a:defRPr/>
            </a:pPr>
            <a:fld id="{27F11B23-D463-4497-AF7C-95E60892FD0E}" type="slidenum">
              <a:rPr lang="en-US" smtClean="0"/>
              <a:pPr>
                <a:defRPr/>
              </a:pPr>
              <a:t>5</a:t>
            </a:fld>
            <a:endParaRPr lang="en-US"/>
          </a:p>
        </p:txBody>
      </p:sp>
      <p:sp>
        <p:nvSpPr>
          <p:cNvPr id="7" name="ZoneTexte 6"/>
          <p:cNvSpPr txBox="1"/>
          <p:nvPr/>
        </p:nvSpPr>
        <p:spPr>
          <a:xfrm>
            <a:off x="914399" y="6095817"/>
            <a:ext cx="6915676" cy="246221"/>
          </a:xfrm>
          <a:prstGeom prst="rect">
            <a:avLst/>
          </a:prstGeom>
          <a:noFill/>
        </p:spPr>
        <p:txBody>
          <a:bodyPr wrap="none" rtlCol="0">
            <a:spAutoFit/>
          </a:bodyPr>
          <a:lstStyle/>
          <a:p>
            <a:r>
              <a:rPr lang="en-US" sz="1000" i="1" dirty="0"/>
              <a:t>Source: *1st </a:t>
            </a:r>
            <a:r>
              <a:rPr lang="en-US" sz="1000" i="1" dirty="0" smtClean="0"/>
              <a:t>NEEAP and 2</a:t>
            </a:r>
            <a:r>
              <a:rPr lang="en-US" sz="1000" i="1" baseline="30000" dirty="0" smtClean="0"/>
              <a:t>nd</a:t>
            </a:r>
            <a:r>
              <a:rPr lang="en-US" sz="1000" i="1" dirty="0" smtClean="0"/>
              <a:t> NEEAP (first draft); </a:t>
            </a:r>
            <a:r>
              <a:rPr lang="en-US" sz="1000" i="1" dirty="0"/>
              <a:t>** Report on the implementation of the 1st NEEAP, 2010-2012, Kosovo</a:t>
            </a:r>
            <a:endParaRPr lang="en-US" sz="1000" dirty="0"/>
          </a:p>
        </p:txBody>
      </p:sp>
      <p:graphicFrame>
        <p:nvGraphicFramePr>
          <p:cNvPr id="2" name="Table 1"/>
          <p:cNvGraphicFramePr>
            <a:graphicFrameLocks noGrp="1"/>
          </p:cNvGraphicFramePr>
          <p:nvPr>
            <p:extLst>
              <p:ext uri="{D42A27DB-BD31-4B8C-83A1-F6EECF244321}">
                <p14:modId xmlns:p14="http://schemas.microsoft.com/office/powerpoint/2010/main" xmlns="" val="1511251592"/>
              </p:ext>
            </p:extLst>
          </p:nvPr>
        </p:nvGraphicFramePr>
        <p:xfrm>
          <a:off x="914401" y="2590801"/>
          <a:ext cx="7635816" cy="3381905"/>
        </p:xfrm>
        <a:graphic>
          <a:graphicData uri="http://schemas.openxmlformats.org/drawingml/2006/table">
            <a:tbl>
              <a:tblPr>
                <a:tableStyleId>{ED083AE6-46FA-4A59-8FB0-9F97EB10719F}</a:tableStyleId>
              </a:tblPr>
              <a:tblGrid>
                <a:gridCol w="2012468"/>
                <a:gridCol w="1244721"/>
                <a:gridCol w="1244721"/>
                <a:gridCol w="1566953"/>
                <a:gridCol w="1566953"/>
              </a:tblGrid>
              <a:tr h="319514">
                <a:tc rowSpan="2">
                  <a:txBody>
                    <a:bodyPr/>
                    <a:lstStyle/>
                    <a:p>
                      <a:pPr marL="64770" marR="0" algn="ctr">
                        <a:lnSpc>
                          <a:spcPct val="115000"/>
                        </a:lnSpc>
                        <a:spcBef>
                          <a:spcPts val="0"/>
                        </a:spcBef>
                        <a:spcAft>
                          <a:spcPts val="0"/>
                        </a:spcAft>
                      </a:pPr>
                      <a:r>
                        <a:rPr lang="en-US" sz="1400" b="1" dirty="0">
                          <a:solidFill>
                            <a:schemeClr val="bg1"/>
                          </a:solidFill>
                          <a:effectLst/>
                        </a:rPr>
                        <a:t>S</a:t>
                      </a:r>
                      <a:r>
                        <a:rPr lang="en-US" sz="1400" b="1" spc="5" dirty="0">
                          <a:solidFill>
                            <a:schemeClr val="bg1"/>
                          </a:solidFill>
                          <a:effectLst/>
                        </a:rPr>
                        <a:t>e</a:t>
                      </a:r>
                      <a:r>
                        <a:rPr lang="en-US" sz="1400" b="1" dirty="0">
                          <a:solidFill>
                            <a:schemeClr val="bg1"/>
                          </a:solidFill>
                          <a:effectLst/>
                        </a:rPr>
                        <a:t>ctor</a:t>
                      </a:r>
                      <a:endParaRPr lang="en-US" sz="1400" b="1" dirty="0">
                        <a:solidFill>
                          <a:schemeClr val="bg1"/>
                        </a:solidFill>
                        <a:effectLst/>
                        <a:latin typeface="Calibri"/>
                        <a:ea typeface="Times New Roman"/>
                        <a:cs typeface="Times New Roman"/>
                      </a:endParaRPr>
                    </a:p>
                  </a:txBody>
                  <a:tcPr marL="0" marR="0" marT="0" marB="0" anchor="ctr">
                    <a:solidFill>
                      <a:schemeClr val="accent2"/>
                    </a:solidFill>
                  </a:tcPr>
                </a:tc>
                <a:tc gridSpan="2">
                  <a:txBody>
                    <a:bodyPr/>
                    <a:lstStyle/>
                    <a:p>
                      <a:pPr marL="0" marR="0" algn="ctr">
                        <a:lnSpc>
                          <a:spcPct val="115000"/>
                        </a:lnSpc>
                        <a:spcBef>
                          <a:spcPts val="20"/>
                        </a:spcBef>
                        <a:spcAft>
                          <a:spcPts val="0"/>
                        </a:spcAft>
                      </a:pPr>
                      <a:r>
                        <a:rPr lang="en-US" sz="1400" i="1" dirty="0">
                          <a:effectLst/>
                        </a:rPr>
                        <a:t>2012 </a:t>
                      </a:r>
                      <a:r>
                        <a:rPr lang="en-US" sz="1400" i="1" spc="-5" dirty="0">
                          <a:effectLst/>
                        </a:rPr>
                        <a:t>(</a:t>
                      </a:r>
                      <a:r>
                        <a:rPr lang="en-US" sz="1400" i="1" dirty="0" err="1">
                          <a:effectLst/>
                        </a:rPr>
                        <a:t>kt</a:t>
                      </a:r>
                      <a:r>
                        <a:rPr lang="en-US" sz="1400" i="1" spc="-5" dirty="0" err="1">
                          <a:effectLst/>
                        </a:rPr>
                        <a:t>o</a:t>
                      </a:r>
                      <a:r>
                        <a:rPr lang="en-US" sz="1400" i="1" dirty="0" err="1">
                          <a:effectLst/>
                        </a:rPr>
                        <a:t>e</a:t>
                      </a:r>
                      <a:r>
                        <a:rPr lang="en-US" sz="1400" i="1" dirty="0">
                          <a:effectLst/>
                        </a:rPr>
                        <a:t>)</a:t>
                      </a:r>
                      <a:endParaRPr lang="en-US" sz="1400" i="1" dirty="0">
                        <a:effectLst/>
                        <a:latin typeface="Calibri"/>
                        <a:ea typeface="Times New Roman"/>
                        <a:cs typeface="Times New Roman"/>
                      </a:endParaRPr>
                    </a:p>
                  </a:txBody>
                  <a:tcPr marL="0" marR="0" marT="0" marB="0" anchor="ctr">
                    <a:solidFill>
                      <a:schemeClr val="accent2">
                        <a:lumMod val="20000"/>
                        <a:lumOff val="80000"/>
                      </a:schemeClr>
                    </a:solidFill>
                  </a:tcPr>
                </a:tc>
                <a:tc hMerge="1">
                  <a:txBody>
                    <a:bodyPr/>
                    <a:lstStyle/>
                    <a:p>
                      <a:endParaRPr lang="en-US"/>
                    </a:p>
                  </a:txBody>
                  <a:tcPr/>
                </a:tc>
                <a:tc gridSpan="2">
                  <a:txBody>
                    <a:bodyPr/>
                    <a:lstStyle/>
                    <a:p>
                      <a:pPr marL="0" marR="0" algn="ctr">
                        <a:lnSpc>
                          <a:spcPct val="115000"/>
                        </a:lnSpc>
                        <a:spcBef>
                          <a:spcPts val="20"/>
                        </a:spcBef>
                        <a:spcAft>
                          <a:spcPts val="0"/>
                        </a:spcAft>
                      </a:pPr>
                      <a:r>
                        <a:rPr lang="en-US" sz="1400" i="1" dirty="0">
                          <a:effectLst/>
                        </a:rPr>
                        <a:t>2018 </a:t>
                      </a:r>
                      <a:r>
                        <a:rPr lang="en-US" sz="1400" i="1" spc="-5" dirty="0">
                          <a:effectLst/>
                        </a:rPr>
                        <a:t>(</a:t>
                      </a:r>
                      <a:r>
                        <a:rPr lang="en-US" sz="1400" i="1" dirty="0" err="1">
                          <a:effectLst/>
                        </a:rPr>
                        <a:t>kt</a:t>
                      </a:r>
                      <a:r>
                        <a:rPr lang="en-US" sz="1400" i="1" spc="-5" dirty="0" err="1">
                          <a:effectLst/>
                        </a:rPr>
                        <a:t>o</a:t>
                      </a:r>
                      <a:r>
                        <a:rPr lang="en-US" sz="1400" i="1" dirty="0" err="1">
                          <a:effectLst/>
                        </a:rPr>
                        <a:t>e</a:t>
                      </a:r>
                      <a:r>
                        <a:rPr lang="en-US" sz="1400" i="1" dirty="0">
                          <a:effectLst/>
                        </a:rPr>
                        <a:t>)</a:t>
                      </a:r>
                      <a:endParaRPr lang="en-US" sz="1400" i="1" dirty="0">
                        <a:effectLst/>
                        <a:latin typeface="Calibri"/>
                        <a:ea typeface="Times New Roman"/>
                        <a:cs typeface="Times New Roman"/>
                      </a:endParaRPr>
                    </a:p>
                  </a:txBody>
                  <a:tcPr marL="0" marR="0" marT="0" marB="0" anchor="ctr">
                    <a:solidFill>
                      <a:schemeClr val="accent2">
                        <a:lumMod val="20000"/>
                        <a:lumOff val="80000"/>
                      </a:schemeClr>
                    </a:solidFill>
                  </a:tcPr>
                </a:tc>
                <a:tc hMerge="1">
                  <a:txBody>
                    <a:bodyPr/>
                    <a:lstStyle/>
                    <a:p>
                      <a:endParaRPr lang="en-US"/>
                    </a:p>
                  </a:txBody>
                  <a:tcPr/>
                </a:tc>
              </a:tr>
              <a:tr h="763332">
                <a:tc vMerge="1">
                  <a:txBody>
                    <a:bodyPr/>
                    <a:lstStyle/>
                    <a:p>
                      <a:endParaRPr lang="en-US"/>
                    </a:p>
                  </a:txBody>
                  <a:tcPr/>
                </a:tc>
                <a:tc>
                  <a:txBody>
                    <a:bodyPr/>
                    <a:lstStyle/>
                    <a:p>
                      <a:pPr marL="87630" marR="17145" algn="ctr">
                        <a:lnSpc>
                          <a:spcPct val="115000"/>
                        </a:lnSpc>
                        <a:spcBef>
                          <a:spcPts val="0"/>
                        </a:spcBef>
                        <a:spcAft>
                          <a:spcPts val="0"/>
                        </a:spcAft>
                      </a:pPr>
                      <a:r>
                        <a:rPr lang="en-US" sz="1400" b="1" dirty="0">
                          <a:solidFill>
                            <a:schemeClr val="bg1"/>
                          </a:solidFill>
                          <a:effectLst/>
                        </a:rPr>
                        <a:t>Targe</a:t>
                      </a:r>
                      <a:r>
                        <a:rPr lang="en-US" sz="1400" b="1" spc="-5" dirty="0">
                          <a:solidFill>
                            <a:schemeClr val="bg1"/>
                          </a:solidFill>
                          <a:effectLst/>
                        </a:rPr>
                        <a:t>t</a:t>
                      </a:r>
                      <a:r>
                        <a:rPr lang="en-US" sz="1400" b="1" dirty="0">
                          <a:solidFill>
                            <a:schemeClr val="bg1"/>
                          </a:solidFill>
                          <a:effectLst/>
                        </a:rPr>
                        <a:t>*</a:t>
                      </a:r>
                      <a:endParaRPr lang="en-US" sz="1400" b="1" dirty="0">
                        <a:solidFill>
                          <a:schemeClr val="bg1"/>
                        </a:solidFill>
                        <a:effectLst/>
                        <a:latin typeface="Calibri"/>
                        <a:ea typeface="Times New Roman"/>
                        <a:cs typeface="Times New Roman"/>
                      </a:endParaRPr>
                    </a:p>
                  </a:txBody>
                  <a:tcPr marL="0" marR="0" marT="0" marB="0" anchor="ctr">
                    <a:solidFill>
                      <a:schemeClr val="accent2"/>
                    </a:solidFill>
                  </a:tcPr>
                </a:tc>
                <a:tc>
                  <a:txBody>
                    <a:bodyPr/>
                    <a:lstStyle/>
                    <a:p>
                      <a:pPr marL="97155" marR="60960" algn="ctr">
                        <a:lnSpc>
                          <a:spcPct val="115000"/>
                        </a:lnSpc>
                        <a:spcBef>
                          <a:spcPts val="0"/>
                        </a:spcBef>
                        <a:spcAft>
                          <a:spcPts val="0"/>
                        </a:spcAft>
                      </a:pPr>
                      <a:r>
                        <a:rPr lang="en-US" sz="1400" b="1" dirty="0">
                          <a:solidFill>
                            <a:schemeClr val="bg1"/>
                          </a:solidFill>
                          <a:effectLst/>
                        </a:rPr>
                        <a:t>Savin</a:t>
                      </a:r>
                      <a:r>
                        <a:rPr lang="en-US" sz="1400" b="1" spc="-5" dirty="0">
                          <a:solidFill>
                            <a:schemeClr val="bg1"/>
                          </a:solidFill>
                          <a:effectLst/>
                        </a:rPr>
                        <a:t>g</a:t>
                      </a:r>
                      <a:r>
                        <a:rPr lang="en-US" sz="1400" b="1" dirty="0">
                          <a:solidFill>
                            <a:schemeClr val="bg1"/>
                          </a:solidFill>
                          <a:effectLst/>
                        </a:rPr>
                        <a:t>s</a:t>
                      </a:r>
                      <a:r>
                        <a:rPr lang="en-US" sz="1400" b="1" spc="5" dirty="0">
                          <a:solidFill>
                            <a:schemeClr val="bg1"/>
                          </a:solidFill>
                          <a:effectLst/>
                        </a:rPr>
                        <a:t> </a:t>
                      </a:r>
                      <a:r>
                        <a:rPr lang="en-US" sz="1400" b="1" dirty="0">
                          <a:solidFill>
                            <a:schemeClr val="bg1"/>
                          </a:solidFill>
                          <a:effectLst/>
                        </a:rPr>
                        <a:t>from m</a:t>
                      </a:r>
                      <a:r>
                        <a:rPr lang="en-US" sz="1400" b="1" spc="5" dirty="0">
                          <a:solidFill>
                            <a:schemeClr val="bg1"/>
                          </a:solidFill>
                          <a:effectLst/>
                        </a:rPr>
                        <a:t>e</a:t>
                      </a:r>
                      <a:r>
                        <a:rPr lang="en-US" sz="1400" b="1" spc="-10" dirty="0">
                          <a:solidFill>
                            <a:schemeClr val="bg1"/>
                          </a:solidFill>
                          <a:effectLst/>
                        </a:rPr>
                        <a:t>a</a:t>
                      </a:r>
                      <a:r>
                        <a:rPr lang="en-US" sz="1400" b="1" dirty="0">
                          <a:solidFill>
                            <a:schemeClr val="bg1"/>
                          </a:solidFill>
                          <a:effectLst/>
                        </a:rPr>
                        <a:t>s</a:t>
                      </a:r>
                      <a:r>
                        <a:rPr lang="en-US" sz="1400" b="1" spc="5" dirty="0">
                          <a:solidFill>
                            <a:schemeClr val="bg1"/>
                          </a:solidFill>
                          <a:effectLst/>
                        </a:rPr>
                        <a:t>u</a:t>
                      </a:r>
                      <a:r>
                        <a:rPr lang="en-US" sz="1400" b="1" spc="-5" dirty="0">
                          <a:solidFill>
                            <a:schemeClr val="bg1"/>
                          </a:solidFill>
                          <a:effectLst/>
                        </a:rPr>
                        <a:t>r</a:t>
                      </a:r>
                      <a:r>
                        <a:rPr lang="en-US" sz="1400" b="1" dirty="0">
                          <a:solidFill>
                            <a:schemeClr val="bg1"/>
                          </a:solidFill>
                          <a:effectLst/>
                        </a:rPr>
                        <a:t>es**</a:t>
                      </a:r>
                      <a:endParaRPr lang="en-US" sz="1400" b="1" dirty="0">
                        <a:solidFill>
                          <a:schemeClr val="bg1"/>
                        </a:solidFill>
                        <a:effectLst/>
                        <a:latin typeface="Calibri"/>
                        <a:ea typeface="Times New Roman"/>
                        <a:cs typeface="Times New Roman"/>
                      </a:endParaRPr>
                    </a:p>
                  </a:txBody>
                  <a:tcPr marL="0" marR="0" marT="0" marB="0" anchor="ctr">
                    <a:solidFill>
                      <a:schemeClr val="accent2"/>
                    </a:solidFill>
                  </a:tcPr>
                </a:tc>
                <a:tc>
                  <a:txBody>
                    <a:bodyPr/>
                    <a:lstStyle/>
                    <a:p>
                      <a:pPr marL="87630" marR="20955" algn="ctr">
                        <a:lnSpc>
                          <a:spcPct val="115000"/>
                        </a:lnSpc>
                        <a:spcBef>
                          <a:spcPts val="0"/>
                        </a:spcBef>
                        <a:spcAft>
                          <a:spcPts val="0"/>
                        </a:spcAft>
                      </a:pPr>
                      <a:r>
                        <a:rPr lang="en-US" sz="1400" b="1" dirty="0">
                          <a:solidFill>
                            <a:schemeClr val="bg1"/>
                          </a:solidFill>
                          <a:effectLst/>
                        </a:rPr>
                        <a:t>Targe</a:t>
                      </a:r>
                      <a:r>
                        <a:rPr lang="en-US" sz="1400" b="1" spc="-5" dirty="0">
                          <a:solidFill>
                            <a:schemeClr val="bg1"/>
                          </a:solidFill>
                          <a:effectLst/>
                        </a:rPr>
                        <a:t>t</a:t>
                      </a:r>
                      <a:r>
                        <a:rPr lang="en-US" sz="1400" b="1" dirty="0">
                          <a:solidFill>
                            <a:schemeClr val="bg1"/>
                          </a:solidFill>
                          <a:effectLst/>
                        </a:rPr>
                        <a:t>*</a:t>
                      </a:r>
                      <a:endParaRPr lang="en-US" sz="1400" b="1" dirty="0">
                        <a:solidFill>
                          <a:schemeClr val="bg1"/>
                        </a:solidFill>
                        <a:effectLst/>
                        <a:latin typeface="Calibri"/>
                        <a:ea typeface="Times New Roman"/>
                        <a:cs typeface="Times New Roman"/>
                      </a:endParaRPr>
                    </a:p>
                  </a:txBody>
                  <a:tcPr marL="0" marR="0" marT="0" marB="0" anchor="ctr">
                    <a:solidFill>
                      <a:schemeClr val="accent2"/>
                    </a:solidFill>
                  </a:tcPr>
                </a:tc>
                <a:tc>
                  <a:txBody>
                    <a:bodyPr/>
                    <a:lstStyle/>
                    <a:p>
                      <a:pPr marL="81280" marR="3175" indent="-635" algn="ctr">
                        <a:lnSpc>
                          <a:spcPct val="115000"/>
                        </a:lnSpc>
                        <a:spcBef>
                          <a:spcPts val="20"/>
                        </a:spcBef>
                        <a:spcAft>
                          <a:spcPts val="0"/>
                        </a:spcAft>
                      </a:pPr>
                      <a:r>
                        <a:rPr lang="en-US" sz="1400" b="1" spc="-5" dirty="0">
                          <a:solidFill>
                            <a:schemeClr val="bg1"/>
                          </a:solidFill>
                          <a:effectLst/>
                        </a:rPr>
                        <a:t>E</a:t>
                      </a:r>
                      <a:r>
                        <a:rPr lang="en-US" sz="1400" b="1" dirty="0">
                          <a:solidFill>
                            <a:schemeClr val="bg1"/>
                          </a:solidFill>
                          <a:effectLst/>
                        </a:rPr>
                        <a:t>stimat</a:t>
                      </a:r>
                      <a:r>
                        <a:rPr lang="en-US" sz="1400" b="1" spc="-5" dirty="0">
                          <a:solidFill>
                            <a:schemeClr val="bg1"/>
                          </a:solidFill>
                          <a:effectLst/>
                        </a:rPr>
                        <a:t>e</a:t>
                      </a:r>
                      <a:r>
                        <a:rPr lang="en-US" sz="1400" b="1" dirty="0">
                          <a:solidFill>
                            <a:schemeClr val="bg1"/>
                          </a:solidFill>
                          <a:effectLst/>
                        </a:rPr>
                        <a:t>d savin</a:t>
                      </a:r>
                      <a:r>
                        <a:rPr lang="en-US" sz="1400" b="1" spc="-5" dirty="0">
                          <a:solidFill>
                            <a:schemeClr val="bg1"/>
                          </a:solidFill>
                          <a:effectLst/>
                        </a:rPr>
                        <a:t>g</a:t>
                      </a:r>
                      <a:r>
                        <a:rPr lang="en-US" sz="1400" b="1" dirty="0">
                          <a:solidFill>
                            <a:schemeClr val="bg1"/>
                          </a:solidFill>
                          <a:effectLst/>
                        </a:rPr>
                        <a:t>s</a:t>
                      </a:r>
                      <a:r>
                        <a:rPr lang="en-US" sz="1400" b="1" spc="5" dirty="0">
                          <a:solidFill>
                            <a:schemeClr val="bg1"/>
                          </a:solidFill>
                          <a:effectLst/>
                        </a:rPr>
                        <a:t> </a:t>
                      </a:r>
                      <a:r>
                        <a:rPr lang="en-US" sz="1400" b="1" dirty="0">
                          <a:solidFill>
                            <a:schemeClr val="bg1"/>
                          </a:solidFill>
                          <a:effectLst/>
                        </a:rPr>
                        <a:t>fr</a:t>
                      </a:r>
                      <a:r>
                        <a:rPr lang="en-US" sz="1400" b="1" spc="-10" dirty="0">
                          <a:solidFill>
                            <a:schemeClr val="bg1"/>
                          </a:solidFill>
                          <a:effectLst/>
                        </a:rPr>
                        <a:t>o</a:t>
                      </a:r>
                      <a:r>
                        <a:rPr lang="en-US" sz="1400" b="1" dirty="0">
                          <a:solidFill>
                            <a:schemeClr val="bg1"/>
                          </a:solidFill>
                          <a:effectLst/>
                        </a:rPr>
                        <a:t>m m</a:t>
                      </a:r>
                      <a:r>
                        <a:rPr lang="en-US" sz="1400" b="1" spc="5" dirty="0">
                          <a:solidFill>
                            <a:schemeClr val="bg1"/>
                          </a:solidFill>
                          <a:effectLst/>
                        </a:rPr>
                        <a:t>e</a:t>
                      </a:r>
                      <a:r>
                        <a:rPr lang="en-US" sz="1400" b="1" spc="-10" dirty="0">
                          <a:solidFill>
                            <a:schemeClr val="bg1"/>
                          </a:solidFill>
                          <a:effectLst/>
                        </a:rPr>
                        <a:t>a</a:t>
                      </a:r>
                      <a:r>
                        <a:rPr lang="en-US" sz="1400" b="1" dirty="0">
                          <a:solidFill>
                            <a:schemeClr val="bg1"/>
                          </a:solidFill>
                          <a:effectLst/>
                        </a:rPr>
                        <a:t>s</a:t>
                      </a:r>
                      <a:r>
                        <a:rPr lang="en-US" sz="1400" b="1" spc="5" dirty="0">
                          <a:solidFill>
                            <a:schemeClr val="bg1"/>
                          </a:solidFill>
                          <a:effectLst/>
                        </a:rPr>
                        <a:t>u</a:t>
                      </a:r>
                      <a:r>
                        <a:rPr lang="en-US" sz="1400" b="1" spc="-5" dirty="0">
                          <a:solidFill>
                            <a:schemeClr val="bg1"/>
                          </a:solidFill>
                          <a:effectLst/>
                        </a:rPr>
                        <a:t>r</a:t>
                      </a:r>
                      <a:r>
                        <a:rPr lang="en-US" sz="1400" b="1" dirty="0">
                          <a:solidFill>
                            <a:schemeClr val="bg1"/>
                          </a:solidFill>
                          <a:effectLst/>
                        </a:rPr>
                        <a:t>es**</a:t>
                      </a:r>
                      <a:endParaRPr lang="en-US" sz="1400" b="1" dirty="0">
                        <a:solidFill>
                          <a:schemeClr val="bg1"/>
                        </a:solidFill>
                        <a:effectLst/>
                        <a:latin typeface="Calibri"/>
                        <a:ea typeface="Times New Roman"/>
                        <a:cs typeface="Times New Roman"/>
                      </a:endParaRPr>
                    </a:p>
                  </a:txBody>
                  <a:tcPr marL="0" marR="0" marT="0" marB="0" anchor="ctr">
                    <a:solidFill>
                      <a:schemeClr val="accent2"/>
                    </a:solidFill>
                  </a:tcPr>
                </a:tc>
              </a:tr>
              <a:tr h="328437">
                <a:tc>
                  <a:txBody>
                    <a:bodyPr/>
                    <a:lstStyle/>
                    <a:p>
                      <a:pPr marL="64770" marR="0">
                        <a:lnSpc>
                          <a:spcPct val="115000"/>
                        </a:lnSpc>
                        <a:spcBef>
                          <a:spcPts val="115"/>
                        </a:spcBef>
                        <a:spcAft>
                          <a:spcPts val="0"/>
                        </a:spcAft>
                      </a:pPr>
                      <a:r>
                        <a:rPr lang="en-US" sz="1400" dirty="0">
                          <a:effectLst/>
                        </a:rPr>
                        <a:t>Resid</a:t>
                      </a:r>
                      <a:r>
                        <a:rPr lang="en-US" sz="1400" spc="-5" dirty="0">
                          <a:effectLst/>
                        </a:rPr>
                        <a:t>e</a:t>
                      </a:r>
                      <a:r>
                        <a:rPr lang="en-US" sz="1400" dirty="0">
                          <a:effectLst/>
                        </a:rPr>
                        <a:t>ntial</a:t>
                      </a:r>
                      <a:endParaRPr lang="en-US" sz="1400" dirty="0">
                        <a:effectLst/>
                        <a:latin typeface="Calibri"/>
                        <a:ea typeface="Times New Roman"/>
                        <a:cs typeface="Times New Roman"/>
                      </a:endParaRPr>
                    </a:p>
                  </a:txBody>
                  <a:tcPr marL="0" marR="0" marT="0" marB="0" anchor="ctr"/>
                </a:tc>
                <a:tc>
                  <a:txBody>
                    <a:bodyPr/>
                    <a:lstStyle/>
                    <a:p>
                      <a:pPr marL="87630" marR="17145" algn="ctr">
                        <a:lnSpc>
                          <a:spcPct val="115000"/>
                        </a:lnSpc>
                        <a:spcBef>
                          <a:spcPts val="115"/>
                        </a:spcBef>
                        <a:spcAft>
                          <a:spcPts val="0"/>
                        </a:spcAft>
                      </a:pPr>
                      <a:r>
                        <a:rPr lang="en-US" sz="1400" spc="-5" dirty="0" smtClean="0">
                          <a:effectLst/>
                        </a:rPr>
                        <a:t>12</a:t>
                      </a:r>
                      <a:r>
                        <a:rPr lang="en-US" sz="1400" dirty="0" smtClean="0">
                          <a:effectLst/>
                        </a:rPr>
                        <a:t>.</a:t>
                      </a:r>
                      <a:r>
                        <a:rPr lang="en-US" sz="1400" spc="-5" dirty="0" smtClean="0">
                          <a:effectLst/>
                        </a:rPr>
                        <a:t>4</a:t>
                      </a:r>
                      <a:r>
                        <a:rPr lang="en-US" sz="1400" dirty="0" smtClean="0">
                          <a:effectLst/>
                        </a:rPr>
                        <a:t>0</a:t>
                      </a:r>
                      <a:endParaRPr lang="en-US" sz="1400" dirty="0">
                        <a:effectLst/>
                        <a:latin typeface="Calibri"/>
                        <a:ea typeface="Times New Roman"/>
                        <a:cs typeface="Times New Roman"/>
                      </a:endParaRPr>
                    </a:p>
                  </a:txBody>
                  <a:tcPr marL="0" marR="0" marT="0" marB="0" anchor="ctr"/>
                </a:tc>
                <a:tc>
                  <a:txBody>
                    <a:bodyPr/>
                    <a:lstStyle/>
                    <a:p>
                      <a:pPr marL="97155" marR="60960" algn="ctr">
                        <a:lnSpc>
                          <a:spcPct val="115000"/>
                        </a:lnSpc>
                        <a:spcBef>
                          <a:spcPts val="115"/>
                        </a:spcBef>
                        <a:spcAft>
                          <a:spcPts val="0"/>
                        </a:spcAft>
                      </a:pPr>
                      <a:r>
                        <a:rPr lang="en-US" sz="1400" spc="-5" dirty="0" smtClean="0">
                          <a:effectLst/>
                        </a:rPr>
                        <a:t>28</a:t>
                      </a:r>
                      <a:r>
                        <a:rPr lang="en-US" sz="1400" dirty="0" smtClean="0">
                          <a:effectLst/>
                        </a:rPr>
                        <a:t>.</a:t>
                      </a:r>
                      <a:r>
                        <a:rPr lang="en-US" sz="1400" spc="-5" dirty="0" smtClean="0">
                          <a:effectLst/>
                        </a:rPr>
                        <a:t>05</a:t>
                      </a:r>
                      <a:endParaRPr lang="en-US" sz="1400" dirty="0">
                        <a:effectLst/>
                        <a:latin typeface="Calibri"/>
                        <a:ea typeface="Times New Roman"/>
                        <a:cs typeface="Times New Roman"/>
                      </a:endParaRPr>
                    </a:p>
                  </a:txBody>
                  <a:tcPr marL="0" marR="0" marT="0" marB="0" anchor="ctr"/>
                </a:tc>
                <a:tc>
                  <a:txBody>
                    <a:bodyPr/>
                    <a:lstStyle/>
                    <a:p>
                      <a:pPr marL="87630" marR="20955" algn="ctr">
                        <a:lnSpc>
                          <a:spcPct val="115000"/>
                        </a:lnSpc>
                        <a:spcBef>
                          <a:spcPts val="115"/>
                        </a:spcBef>
                        <a:spcAft>
                          <a:spcPts val="0"/>
                        </a:spcAft>
                      </a:pPr>
                      <a:r>
                        <a:rPr lang="en-US" sz="1400" spc="-5" dirty="0">
                          <a:effectLst/>
                        </a:rPr>
                        <a:t>30</a:t>
                      </a:r>
                      <a:r>
                        <a:rPr lang="en-US" sz="1400" dirty="0">
                          <a:effectLst/>
                        </a:rPr>
                        <a:t>.</a:t>
                      </a:r>
                      <a:r>
                        <a:rPr lang="en-US" sz="1400" spc="-5" dirty="0">
                          <a:effectLst/>
                        </a:rPr>
                        <a:t>6</a:t>
                      </a:r>
                      <a:r>
                        <a:rPr lang="en-US" sz="1400" dirty="0">
                          <a:effectLst/>
                        </a:rPr>
                        <a:t>4</a:t>
                      </a:r>
                      <a:endParaRPr lang="en-US" sz="1400" dirty="0">
                        <a:effectLst/>
                        <a:latin typeface="Calibri"/>
                        <a:ea typeface="Times New Roman"/>
                        <a:cs typeface="Times New Roman"/>
                      </a:endParaRPr>
                    </a:p>
                  </a:txBody>
                  <a:tcPr marL="0" marR="0" marT="0" marB="0" anchor="ctr"/>
                </a:tc>
                <a:tc>
                  <a:txBody>
                    <a:bodyPr/>
                    <a:lstStyle/>
                    <a:p>
                      <a:pPr marL="81280" marR="3175" indent="-635" algn="ctr">
                        <a:lnSpc>
                          <a:spcPct val="115000"/>
                        </a:lnSpc>
                        <a:spcBef>
                          <a:spcPts val="115"/>
                        </a:spcBef>
                        <a:spcAft>
                          <a:spcPts val="0"/>
                        </a:spcAft>
                      </a:pPr>
                      <a:r>
                        <a:rPr lang="en-US" sz="1400" spc="-5" dirty="0" smtClean="0">
                          <a:effectLst/>
                        </a:rPr>
                        <a:t>46</a:t>
                      </a:r>
                      <a:r>
                        <a:rPr lang="en-US" sz="1400" dirty="0" smtClean="0">
                          <a:effectLst/>
                        </a:rPr>
                        <a:t>.</a:t>
                      </a:r>
                      <a:r>
                        <a:rPr lang="en-US" sz="1400" spc="-5" dirty="0" smtClean="0">
                          <a:effectLst/>
                        </a:rPr>
                        <a:t>98</a:t>
                      </a:r>
                      <a:endParaRPr lang="en-US" sz="1400" dirty="0">
                        <a:effectLst/>
                        <a:latin typeface="Calibri"/>
                        <a:ea typeface="Times New Roman"/>
                        <a:cs typeface="Times New Roman"/>
                      </a:endParaRPr>
                    </a:p>
                  </a:txBody>
                  <a:tcPr marL="0" marR="0" marT="0" marB="0" anchor="ctr"/>
                </a:tc>
              </a:tr>
              <a:tr h="328437">
                <a:tc>
                  <a:txBody>
                    <a:bodyPr/>
                    <a:lstStyle/>
                    <a:p>
                      <a:pPr marL="64770" marR="0">
                        <a:lnSpc>
                          <a:spcPct val="115000"/>
                        </a:lnSpc>
                        <a:spcBef>
                          <a:spcPts val="115"/>
                        </a:spcBef>
                        <a:spcAft>
                          <a:spcPts val="0"/>
                        </a:spcAft>
                      </a:pPr>
                      <a:r>
                        <a:rPr lang="en-US" sz="1400" dirty="0">
                          <a:effectLst/>
                        </a:rPr>
                        <a:t>Ser</a:t>
                      </a:r>
                      <a:r>
                        <a:rPr lang="en-US" sz="1400" spc="-5" dirty="0">
                          <a:effectLst/>
                        </a:rPr>
                        <a:t>v</a:t>
                      </a:r>
                      <a:r>
                        <a:rPr lang="en-US" sz="1400" dirty="0">
                          <a:effectLst/>
                        </a:rPr>
                        <a:t>ic</a:t>
                      </a:r>
                      <a:r>
                        <a:rPr lang="en-US" sz="1400" spc="-5" dirty="0">
                          <a:effectLst/>
                        </a:rPr>
                        <a:t>e</a:t>
                      </a:r>
                      <a:r>
                        <a:rPr lang="en-US" sz="1400" dirty="0">
                          <a:effectLst/>
                        </a:rPr>
                        <a:t>s</a:t>
                      </a:r>
                      <a:endParaRPr lang="en-US" sz="1400" dirty="0">
                        <a:effectLst/>
                        <a:latin typeface="Calibri"/>
                        <a:ea typeface="Times New Roman"/>
                        <a:cs typeface="Times New Roman"/>
                      </a:endParaRPr>
                    </a:p>
                  </a:txBody>
                  <a:tcPr marL="0" marR="0" marT="0" marB="0" anchor="ctr"/>
                </a:tc>
                <a:tc>
                  <a:txBody>
                    <a:bodyPr/>
                    <a:lstStyle/>
                    <a:p>
                      <a:pPr marL="87630" marR="17145" algn="ctr">
                        <a:lnSpc>
                          <a:spcPct val="115000"/>
                        </a:lnSpc>
                        <a:spcBef>
                          <a:spcPts val="115"/>
                        </a:spcBef>
                        <a:spcAft>
                          <a:spcPts val="0"/>
                        </a:spcAft>
                      </a:pPr>
                      <a:r>
                        <a:rPr lang="en-US" sz="1400" spc="-5" dirty="0" smtClean="0">
                          <a:effectLst/>
                        </a:rPr>
                        <a:t>9</a:t>
                      </a:r>
                      <a:r>
                        <a:rPr lang="en-US" sz="1400" dirty="0" smtClean="0">
                          <a:effectLst/>
                        </a:rPr>
                        <a:t>.</a:t>
                      </a:r>
                      <a:r>
                        <a:rPr lang="en-US" sz="1400" spc="-5" dirty="0" smtClean="0">
                          <a:effectLst/>
                        </a:rPr>
                        <a:t>3</a:t>
                      </a:r>
                      <a:r>
                        <a:rPr lang="en-US" sz="1400" dirty="0" smtClean="0">
                          <a:effectLst/>
                        </a:rPr>
                        <a:t>0</a:t>
                      </a:r>
                      <a:endParaRPr lang="en-US" sz="1400" dirty="0">
                        <a:effectLst/>
                        <a:latin typeface="Calibri"/>
                        <a:ea typeface="Times New Roman"/>
                        <a:cs typeface="Times New Roman"/>
                      </a:endParaRPr>
                    </a:p>
                  </a:txBody>
                  <a:tcPr marL="0" marR="0" marT="0" marB="0" anchor="ctr"/>
                </a:tc>
                <a:tc>
                  <a:txBody>
                    <a:bodyPr/>
                    <a:lstStyle/>
                    <a:p>
                      <a:pPr marL="97155" marR="60960" algn="ctr">
                        <a:lnSpc>
                          <a:spcPct val="115000"/>
                        </a:lnSpc>
                        <a:spcBef>
                          <a:spcPts val="115"/>
                        </a:spcBef>
                        <a:spcAft>
                          <a:spcPts val="0"/>
                        </a:spcAft>
                      </a:pPr>
                      <a:r>
                        <a:rPr lang="en-US" sz="1400" spc="-5" dirty="0" smtClean="0">
                          <a:effectLst/>
                        </a:rPr>
                        <a:t> 3</a:t>
                      </a:r>
                      <a:r>
                        <a:rPr lang="en-US" sz="1400" dirty="0" smtClean="0">
                          <a:effectLst/>
                        </a:rPr>
                        <a:t>.</a:t>
                      </a:r>
                      <a:r>
                        <a:rPr lang="en-US" sz="1400" spc="-5" dirty="0" smtClean="0">
                          <a:effectLst/>
                        </a:rPr>
                        <a:t>86</a:t>
                      </a:r>
                      <a:endParaRPr lang="en-US" sz="1400" dirty="0">
                        <a:effectLst/>
                        <a:latin typeface="Calibri"/>
                        <a:ea typeface="Times New Roman"/>
                        <a:cs typeface="Times New Roman"/>
                      </a:endParaRPr>
                    </a:p>
                  </a:txBody>
                  <a:tcPr marL="0" marR="0" marT="0" marB="0" anchor="ctr"/>
                </a:tc>
                <a:tc>
                  <a:txBody>
                    <a:bodyPr/>
                    <a:lstStyle/>
                    <a:p>
                      <a:pPr marL="87630" marR="20955" algn="ctr">
                        <a:lnSpc>
                          <a:spcPct val="115000"/>
                        </a:lnSpc>
                        <a:spcBef>
                          <a:spcPts val="115"/>
                        </a:spcBef>
                        <a:spcAft>
                          <a:spcPts val="0"/>
                        </a:spcAft>
                      </a:pPr>
                      <a:r>
                        <a:rPr lang="en-US" sz="1400" spc="-5" dirty="0">
                          <a:effectLst/>
                        </a:rPr>
                        <a:t>12</a:t>
                      </a:r>
                      <a:r>
                        <a:rPr lang="en-US" sz="1400" dirty="0">
                          <a:effectLst/>
                        </a:rPr>
                        <a:t>.</a:t>
                      </a:r>
                      <a:r>
                        <a:rPr lang="en-US" sz="1400" spc="-5" dirty="0">
                          <a:effectLst/>
                        </a:rPr>
                        <a:t>2</a:t>
                      </a:r>
                      <a:r>
                        <a:rPr lang="en-US" sz="1400" dirty="0">
                          <a:effectLst/>
                        </a:rPr>
                        <a:t>6</a:t>
                      </a:r>
                      <a:endParaRPr lang="en-US" sz="1400" dirty="0">
                        <a:effectLst/>
                        <a:latin typeface="Calibri"/>
                        <a:ea typeface="Times New Roman"/>
                        <a:cs typeface="Times New Roman"/>
                      </a:endParaRPr>
                    </a:p>
                  </a:txBody>
                  <a:tcPr marL="0" marR="0" marT="0" marB="0" anchor="ctr"/>
                </a:tc>
                <a:tc>
                  <a:txBody>
                    <a:bodyPr/>
                    <a:lstStyle/>
                    <a:p>
                      <a:pPr marL="81280" marR="3175" indent="-635" algn="ctr">
                        <a:lnSpc>
                          <a:spcPct val="115000"/>
                        </a:lnSpc>
                        <a:spcBef>
                          <a:spcPts val="115"/>
                        </a:spcBef>
                        <a:spcAft>
                          <a:spcPts val="0"/>
                        </a:spcAft>
                      </a:pPr>
                      <a:r>
                        <a:rPr lang="en-US" sz="1400" spc="-5" dirty="0" smtClean="0">
                          <a:effectLst/>
                        </a:rPr>
                        <a:t>18</a:t>
                      </a:r>
                      <a:r>
                        <a:rPr lang="en-US" sz="1400" dirty="0" smtClean="0">
                          <a:effectLst/>
                        </a:rPr>
                        <a:t>.</a:t>
                      </a:r>
                      <a:r>
                        <a:rPr lang="en-US" sz="1400" spc="-5" dirty="0" smtClean="0">
                          <a:effectLst/>
                        </a:rPr>
                        <a:t>91</a:t>
                      </a:r>
                      <a:endParaRPr lang="en-US" sz="1400" dirty="0">
                        <a:effectLst/>
                        <a:latin typeface="Calibri"/>
                        <a:ea typeface="Times New Roman"/>
                        <a:cs typeface="Times New Roman"/>
                      </a:endParaRPr>
                    </a:p>
                  </a:txBody>
                  <a:tcPr marL="0" marR="0" marT="0" marB="0" anchor="ctr"/>
                </a:tc>
              </a:tr>
              <a:tr h="328437">
                <a:tc>
                  <a:txBody>
                    <a:bodyPr/>
                    <a:lstStyle/>
                    <a:p>
                      <a:pPr marL="64770" marR="0">
                        <a:lnSpc>
                          <a:spcPct val="115000"/>
                        </a:lnSpc>
                        <a:spcBef>
                          <a:spcPts val="120"/>
                        </a:spcBef>
                        <a:spcAft>
                          <a:spcPts val="0"/>
                        </a:spcAft>
                      </a:pPr>
                      <a:r>
                        <a:rPr lang="en-US" sz="1400" dirty="0">
                          <a:effectLst/>
                        </a:rPr>
                        <a:t>Indust</a:t>
                      </a:r>
                      <a:r>
                        <a:rPr lang="en-US" sz="1400" spc="-5" dirty="0">
                          <a:effectLst/>
                        </a:rPr>
                        <a:t>r</a:t>
                      </a:r>
                      <a:r>
                        <a:rPr lang="en-US" sz="1400" dirty="0">
                          <a:effectLst/>
                        </a:rPr>
                        <a:t>y</a:t>
                      </a:r>
                      <a:endParaRPr lang="en-US" sz="1400" dirty="0">
                        <a:effectLst/>
                        <a:latin typeface="Calibri"/>
                        <a:ea typeface="Times New Roman"/>
                        <a:cs typeface="Times New Roman"/>
                      </a:endParaRPr>
                    </a:p>
                  </a:txBody>
                  <a:tcPr marL="0" marR="0" marT="0" marB="0" anchor="ctr"/>
                </a:tc>
                <a:tc>
                  <a:txBody>
                    <a:bodyPr/>
                    <a:lstStyle/>
                    <a:p>
                      <a:pPr marL="87630" marR="17145" algn="ctr">
                        <a:lnSpc>
                          <a:spcPct val="115000"/>
                        </a:lnSpc>
                        <a:spcBef>
                          <a:spcPts val="120"/>
                        </a:spcBef>
                        <a:spcAft>
                          <a:spcPts val="0"/>
                        </a:spcAft>
                      </a:pPr>
                      <a:r>
                        <a:rPr lang="en-US" sz="1400" spc="-5" dirty="0" smtClean="0">
                          <a:effectLst/>
                        </a:rPr>
                        <a:t>7</a:t>
                      </a:r>
                      <a:r>
                        <a:rPr lang="en-US" sz="1400" dirty="0" smtClean="0">
                          <a:effectLst/>
                        </a:rPr>
                        <a:t>.</a:t>
                      </a:r>
                      <a:r>
                        <a:rPr lang="en-US" sz="1400" spc="-5" dirty="0" smtClean="0">
                          <a:effectLst/>
                        </a:rPr>
                        <a:t>90</a:t>
                      </a:r>
                      <a:endParaRPr lang="en-US" sz="1400" dirty="0">
                        <a:effectLst/>
                        <a:latin typeface="Calibri"/>
                        <a:ea typeface="Times New Roman"/>
                        <a:cs typeface="Times New Roman"/>
                      </a:endParaRPr>
                    </a:p>
                  </a:txBody>
                  <a:tcPr marL="0" marR="0" marT="0" marB="0" anchor="ctr"/>
                </a:tc>
                <a:tc>
                  <a:txBody>
                    <a:bodyPr/>
                    <a:lstStyle/>
                    <a:p>
                      <a:pPr marL="97155" marR="60960" algn="ctr">
                        <a:lnSpc>
                          <a:spcPct val="115000"/>
                        </a:lnSpc>
                        <a:spcBef>
                          <a:spcPts val="120"/>
                        </a:spcBef>
                        <a:spcAft>
                          <a:spcPts val="0"/>
                        </a:spcAft>
                      </a:pPr>
                      <a:r>
                        <a:rPr lang="en-US" sz="1400" dirty="0">
                          <a:effectLst/>
                        </a:rPr>
                        <a:t>n/a</a:t>
                      </a:r>
                      <a:endParaRPr lang="en-US" sz="1400" dirty="0">
                        <a:effectLst/>
                        <a:latin typeface="Calibri"/>
                        <a:ea typeface="Times New Roman"/>
                        <a:cs typeface="Times New Roman"/>
                      </a:endParaRPr>
                    </a:p>
                  </a:txBody>
                  <a:tcPr marL="0" marR="0" marT="0" marB="0" anchor="ctr"/>
                </a:tc>
                <a:tc>
                  <a:txBody>
                    <a:bodyPr/>
                    <a:lstStyle/>
                    <a:p>
                      <a:pPr marL="87630" marR="20955" algn="ctr">
                        <a:lnSpc>
                          <a:spcPct val="115000"/>
                        </a:lnSpc>
                        <a:spcBef>
                          <a:spcPts val="120"/>
                        </a:spcBef>
                        <a:spcAft>
                          <a:spcPts val="0"/>
                        </a:spcAft>
                      </a:pPr>
                      <a:r>
                        <a:rPr lang="en-US" sz="1400" spc="-5" dirty="0">
                          <a:effectLst/>
                        </a:rPr>
                        <a:t>24</a:t>
                      </a:r>
                      <a:r>
                        <a:rPr lang="en-US" sz="1400" dirty="0">
                          <a:effectLst/>
                        </a:rPr>
                        <a:t>.</a:t>
                      </a:r>
                      <a:r>
                        <a:rPr lang="en-US" sz="1400" spc="-5" dirty="0">
                          <a:effectLst/>
                        </a:rPr>
                        <a:t>8</a:t>
                      </a:r>
                      <a:r>
                        <a:rPr lang="en-US" sz="1400" dirty="0">
                          <a:effectLst/>
                        </a:rPr>
                        <a:t>4</a:t>
                      </a:r>
                      <a:endParaRPr lang="en-US" sz="1400" dirty="0">
                        <a:effectLst/>
                        <a:latin typeface="Calibri"/>
                        <a:ea typeface="Times New Roman"/>
                        <a:cs typeface="Times New Roman"/>
                      </a:endParaRPr>
                    </a:p>
                  </a:txBody>
                  <a:tcPr marL="0" marR="0" marT="0" marB="0" anchor="ctr"/>
                </a:tc>
                <a:tc>
                  <a:txBody>
                    <a:bodyPr/>
                    <a:lstStyle/>
                    <a:p>
                      <a:pPr marL="81280" marR="3175" indent="-635" algn="ctr">
                        <a:lnSpc>
                          <a:spcPct val="115000"/>
                        </a:lnSpc>
                        <a:spcBef>
                          <a:spcPts val="120"/>
                        </a:spcBef>
                        <a:spcAft>
                          <a:spcPts val="0"/>
                        </a:spcAft>
                      </a:pPr>
                      <a:r>
                        <a:rPr lang="en-US" sz="1400" dirty="0" smtClean="0">
                          <a:effectLst/>
                        </a:rPr>
                        <a:t>14.00 (TD)</a:t>
                      </a:r>
                      <a:endParaRPr lang="en-US" sz="1400" dirty="0">
                        <a:effectLst/>
                        <a:latin typeface="Calibri"/>
                        <a:ea typeface="Times New Roman"/>
                        <a:cs typeface="Times New Roman"/>
                      </a:endParaRPr>
                    </a:p>
                  </a:txBody>
                  <a:tcPr marL="0" marR="0" marT="0" marB="0" anchor="ctr"/>
                </a:tc>
              </a:tr>
              <a:tr h="328437">
                <a:tc>
                  <a:txBody>
                    <a:bodyPr/>
                    <a:lstStyle/>
                    <a:p>
                      <a:pPr marL="64770" marR="0">
                        <a:lnSpc>
                          <a:spcPct val="115000"/>
                        </a:lnSpc>
                        <a:spcBef>
                          <a:spcPts val="115"/>
                        </a:spcBef>
                        <a:spcAft>
                          <a:spcPts val="0"/>
                        </a:spcAft>
                      </a:pPr>
                      <a:r>
                        <a:rPr lang="en-US" sz="1400" dirty="0">
                          <a:effectLst/>
                        </a:rPr>
                        <a:t>Tran</a:t>
                      </a:r>
                      <a:r>
                        <a:rPr lang="en-US" sz="1400" spc="-5" dirty="0">
                          <a:effectLst/>
                        </a:rPr>
                        <a:t>s</a:t>
                      </a:r>
                      <a:r>
                        <a:rPr lang="en-US" sz="1400" dirty="0">
                          <a:effectLst/>
                        </a:rPr>
                        <a:t>po</a:t>
                      </a:r>
                      <a:r>
                        <a:rPr lang="en-US" sz="1400" spc="-5" dirty="0">
                          <a:effectLst/>
                        </a:rPr>
                        <a:t>r</a:t>
                      </a:r>
                      <a:r>
                        <a:rPr lang="en-US" sz="1400" dirty="0">
                          <a:effectLst/>
                        </a:rPr>
                        <a:t>t</a:t>
                      </a:r>
                      <a:endParaRPr lang="en-US" sz="1400" dirty="0">
                        <a:effectLst/>
                        <a:latin typeface="Calibri"/>
                        <a:ea typeface="Times New Roman"/>
                        <a:cs typeface="Times New Roman"/>
                      </a:endParaRPr>
                    </a:p>
                  </a:txBody>
                  <a:tcPr marL="0" marR="0" marT="0" marB="0" anchor="ctr"/>
                </a:tc>
                <a:tc>
                  <a:txBody>
                    <a:bodyPr/>
                    <a:lstStyle/>
                    <a:p>
                      <a:pPr marL="87630" marR="17145" algn="ctr">
                        <a:lnSpc>
                          <a:spcPct val="115000"/>
                        </a:lnSpc>
                        <a:spcBef>
                          <a:spcPts val="115"/>
                        </a:spcBef>
                        <a:spcAft>
                          <a:spcPts val="0"/>
                        </a:spcAft>
                      </a:pPr>
                      <a:r>
                        <a:rPr lang="en-US" sz="1400" spc="-5" dirty="0">
                          <a:effectLst/>
                        </a:rPr>
                        <a:t>1</a:t>
                      </a:r>
                      <a:r>
                        <a:rPr lang="en-US" sz="1400" dirty="0">
                          <a:effectLst/>
                        </a:rPr>
                        <a:t>.</a:t>
                      </a:r>
                      <a:r>
                        <a:rPr lang="en-US" sz="1400" spc="-5" dirty="0">
                          <a:effectLst/>
                        </a:rPr>
                        <a:t>4</a:t>
                      </a:r>
                      <a:r>
                        <a:rPr lang="en-US" sz="1400" dirty="0">
                          <a:effectLst/>
                        </a:rPr>
                        <a:t>0</a:t>
                      </a:r>
                      <a:endParaRPr lang="en-US" sz="1400" dirty="0">
                        <a:effectLst/>
                        <a:latin typeface="Calibri"/>
                        <a:ea typeface="Times New Roman"/>
                        <a:cs typeface="Times New Roman"/>
                      </a:endParaRPr>
                    </a:p>
                  </a:txBody>
                  <a:tcPr marL="0" marR="0" marT="0" marB="0" anchor="ctr"/>
                </a:tc>
                <a:tc>
                  <a:txBody>
                    <a:bodyPr/>
                    <a:lstStyle/>
                    <a:p>
                      <a:pPr marL="97155" marR="60960" algn="ctr">
                        <a:lnSpc>
                          <a:spcPct val="115000"/>
                        </a:lnSpc>
                        <a:spcBef>
                          <a:spcPts val="115"/>
                        </a:spcBef>
                        <a:spcAft>
                          <a:spcPts val="0"/>
                        </a:spcAft>
                      </a:pPr>
                      <a:r>
                        <a:rPr lang="en-US" sz="1400" dirty="0">
                          <a:effectLst/>
                        </a:rPr>
                        <a:t>n/a</a:t>
                      </a:r>
                      <a:endParaRPr lang="en-US" sz="1400" dirty="0">
                        <a:effectLst/>
                        <a:latin typeface="Calibri"/>
                        <a:ea typeface="Times New Roman"/>
                        <a:cs typeface="Times New Roman"/>
                      </a:endParaRPr>
                    </a:p>
                  </a:txBody>
                  <a:tcPr marL="0" marR="0" marT="0" marB="0" anchor="ctr"/>
                </a:tc>
                <a:tc>
                  <a:txBody>
                    <a:bodyPr/>
                    <a:lstStyle/>
                    <a:p>
                      <a:pPr marL="87630" marR="20955" algn="ctr">
                        <a:lnSpc>
                          <a:spcPct val="115000"/>
                        </a:lnSpc>
                        <a:spcBef>
                          <a:spcPts val="115"/>
                        </a:spcBef>
                        <a:spcAft>
                          <a:spcPts val="0"/>
                        </a:spcAft>
                      </a:pPr>
                      <a:r>
                        <a:rPr lang="en-US" sz="1400" spc="-5" dirty="0">
                          <a:effectLst/>
                        </a:rPr>
                        <a:t>24</a:t>
                      </a:r>
                      <a:r>
                        <a:rPr lang="en-US" sz="1400" dirty="0">
                          <a:effectLst/>
                        </a:rPr>
                        <a:t>.</a:t>
                      </a:r>
                      <a:r>
                        <a:rPr lang="en-US" sz="1400" spc="-5" dirty="0">
                          <a:effectLst/>
                        </a:rPr>
                        <a:t>1</a:t>
                      </a:r>
                      <a:r>
                        <a:rPr lang="en-US" sz="1400" dirty="0">
                          <a:effectLst/>
                        </a:rPr>
                        <a:t>5</a:t>
                      </a:r>
                      <a:endParaRPr lang="en-US" sz="1400" dirty="0">
                        <a:effectLst/>
                        <a:latin typeface="Calibri"/>
                        <a:ea typeface="Times New Roman"/>
                        <a:cs typeface="Times New Roman"/>
                      </a:endParaRPr>
                    </a:p>
                  </a:txBody>
                  <a:tcPr marL="0" marR="0" marT="0" marB="0" anchor="ctr"/>
                </a:tc>
                <a:tc>
                  <a:txBody>
                    <a:bodyPr/>
                    <a:lstStyle/>
                    <a:p>
                      <a:pPr marL="81280" marR="3175" indent="-635" algn="ctr">
                        <a:lnSpc>
                          <a:spcPct val="115000"/>
                        </a:lnSpc>
                        <a:spcBef>
                          <a:spcPts val="115"/>
                        </a:spcBef>
                        <a:spcAft>
                          <a:spcPts val="0"/>
                        </a:spcAft>
                      </a:pPr>
                      <a:r>
                        <a:rPr lang="en-US" sz="1400" dirty="0" smtClean="0">
                          <a:effectLst/>
                        </a:rPr>
                        <a:t>12.00 (TD)</a:t>
                      </a:r>
                      <a:endParaRPr lang="en-US" sz="1400" dirty="0">
                        <a:effectLst/>
                        <a:latin typeface="Calibri"/>
                        <a:ea typeface="Times New Roman"/>
                        <a:cs typeface="Times New Roman"/>
                      </a:endParaRPr>
                    </a:p>
                  </a:txBody>
                  <a:tcPr marL="0" marR="0" marT="0" marB="0" anchor="ctr"/>
                </a:tc>
              </a:tr>
              <a:tr h="328437">
                <a:tc>
                  <a:txBody>
                    <a:bodyPr/>
                    <a:lstStyle/>
                    <a:p>
                      <a:pPr marL="64770" marR="0">
                        <a:lnSpc>
                          <a:spcPct val="115000"/>
                        </a:lnSpc>
                        <a:spcBef>
                          <a:spcPts val="115"/>
                        </a:spcBef>
                        <a:spcAft>
                          <a:spcPts val="0"/>
                        </a:spcAft>
                      </a:pPr>
                      <a:r>
                        <a:rPr lang="en-US" sz="1400" dirty="0">
                          <a:effectLst/>
                        </a:rPr>
                        <a:t>Total</a:t>
                      </a:r>
                      <a:endParaRPr lang="en-US" sz="1400" dirty="0">
                        <a:effectLst/>
                        <a:latin typeface="Calibri"/>
                        <a:ea typeface="Times New Roman"/>
                        <a:cs typeface="Times New Roman"/>
                      </a:endParaRPr>
                    </a:p>
                  </a:txBody>
                  <a:tcPr marL="0" marR="0" marT="0" marB="0" anchor="ctr"/>
                </a:tc>
                <a:tc>
                  <a:txBody>
                    <a:bodyPr/>
                    <a:lstStyle/>
                    <a:p>
                      <a:pPr marL="87630" marR="17145" algn="ctr">
                        <a:lnSpc>
                          <a:spcPct val="115000"/>
                        </a:lnSpc>
                        <a:spcBef>
                          <a:spcPts val="115"/>
                        </a:spcBef>
                        <a:spcAft>
                          <a:spcPts val="0"/>
                        </a:spcAft>
                      </a:pPr>
                      <a:r>
                        <a:rPr lang="en-US" sz="1400" spc="-5" dirty="0" smtClean="0">
                          <a:effectLst/>
                        </a:rPr>
                        <a:t>31</a:t>
                      </a:r>
                      <a:r>
                        <a:rPr lang="en-US" sz="1400" dirty="0" smtClean="0">
                          <a:effectLst/>
                        </a:rPr>
                        <a:t>.</a:t>
                      </a:r>
                      <a:r>
                        <a:rPr lang="en-US" sz="1400" spc="-5" dirty="0" smtClean="0">
                          <a:effectLst/>
                        </a:rPr>
                        <a:t>00</a:t>
                      </a:r>
                      <a:endParaRPr lang="en-US" sz="1400" dirty="0">
                        <a:effectLst/>
                        <a:latin typeface="Calibri"/>
                        <a:ea typeface="Times New Roman"/>
                        <a:cs typeface="Times New Roman"/>
                      </a:endParaRPr>
                    </a:p>
                  </a:txBody>
                  <a:tcPr marL="0" marR="0" marT="0" marB="0" anchor="ctr"/>
                </a:tc>
                <a:tc>
                  <a:txBody>
                    <a:bodyPr/>
                    <a:lstStyle/>
                    <a:p>
                      <a:pPr marL="97155" marR="60960" algn="ctr">
                        <a:lnSpc>
                          <a:spcPct val="115000"/>
                        </a:lnSpc>
                        <a:spcBef>
                          <a:spcPts val="115"/>
                        </a:spcBef>
                        <a:spcAft>
                          <a:spcPts val="0"/>
                        </a:spcAft>
                      </a:pPr>
                      <a:r>
                        <a:rPr lang="en-US" sz="1400" spc="-5" dirty="0" smtClean="0">
                          <a:effectLst/>
                        </a:rPr>
                        <a:t>31</a:t>
                      </a:r>
                      <a:r>
                        <a:rPr lang="en-US" sz="1400" dirty="0" smtClean="0">
                          <a:effectLst/>
                        </a:rPr>
                        <a:t>.</a:t>
                      </a:r>
                      <a:r>
                        <a:rPr lang="en-US" sz="1400" spc="-5" dirty="0" smtClean="0">
                          <a:effectLst/>
                        </a:rPr>
                        <a:t>92</a:t>
                      </a:r>
                      <a:endParaRPr lang="en-US" sz="1400" dirty="0">
                        <a:effectLst/>
                        <a:latin typeface="Calibri"/>
                        <a:ea typeface="Times New Roman"/>
                        <a:cs typeface="Times New Roman"/>
                      </a:endParaRPr>
                    </a:p>
                  </a:txBody>
                  <a:tcPr marL="0" marR="0" marT="0" marB="0" anchor="ctr"/>
                </a:tc>
                <a:tc>
                  <a:txBody>
                    <a:bodyPr/>
                    <a:lstStyle/>
                    <a:p>
                      <a:pPr marL="87630" marR="20955" algn="ctr">
                        <a:lnSpc>
                          <a:spcPct val="115000"/>
                        </a:lnSpc>
                        <a:spcBef>
                          <a:spcPts val="115"/>
                        </a:spcBef>
                        <a:spcAft>
                          <a:spcPts val="0"/>
                        </a:spcAft>
                      </a:pPr>
                      <a:r>
                        <a:rPr lang="en-US" sz="1400" spc="-5" dirty="0">
                          <a:effectLst/>
                        </a:rPr>
                        <a:t>91</a:t>
                      </a:r>
                      <a:r>
                        <a:rPr lang="en-US" sz="1400" dirty="0">
                          <a:effectLst/>
                        </a:rPr>
                        <a:t>.</a:t>
                      </a:r>
                      <a:r>
                        <a:rPr lang="en-US" sz="1400" spc="-5" dirty="0">
                          <a:effectLst/>
                        </a:rPr>
                        <a:t>8</a:t>
                      </a:r>
                      <a:r>
                        <a:rPr lang="en-US" sz="1400" dirty="0">
                          <a:effectLst/>
                        </a:rPr>
                        <a:t>9</a:t>
                      </a:r>
                      <a:endParaRPr lang="en-US" sz="1400" dirty="0">
                        <a:effectLst/>
                        <a:latin typeface="Calibri"/>
                        <a:ea typeface="Times New Roman"/>
                        <a:cs typeface="Times New Roman"/>
                      </a:endParaRPr>
                    </a:p>
                  </a:txBody>
                  <a:tcPr marL="0" marR="0" marT="0" marB="0" anchor="ctr"/>
                </a:tc>
                <a:tc>
                  <a:txBody>
                    <a:bodyPr/>
                    <a:lstStyle/>
                    <a:p>
                      <a:pPr marL="81280" marR="3175" indent="-635" algn="ctr">
                        <a:lnSpc>
                          <a:spcPct val="115000"/>
                        </a:lnSpc>
                        <a:spcBef>
                          <a:spcPts val="115"/>
                        </a:spcBef>
                        <a:spcAft>
                          <a:spcPts val="0"/>
                        </a:spcAft>
                      </a:pPr>
                      <a:r>
                        <a:rPr lang="en-US" sz="1400" spc="-5" dirty="0" smtClean="0">
                          <a:effectLst/>
                        </a:rPr>
                        <a:t>91</a:t>
                      </a:r>
                      <a:r>
                        <a:rPr lang="en-US" sz="1400" dirty="0" smtClean="0">
                          <a:effectLst/>
                        </a:rPr>
                        <a:t>.89</a:t>
                      </a:r>
                      <a:endParaRPr lang="en-US" sz="1400" dirty="0">
                        <a:effectLst/>
                        <a:latin typeface="Calibri"/>
                        <a:ea typeface="Times New Roman"/>
                        <a:cs typeface="Times New Roman"/>
                      </a:endParaRPr>
                    </a:p>
                  </a:txBody>
                  <a:tcPr marL="0" marR="0" marT="0" marB="0" anchor="ctr"/>
                </a:tc>
              </a:tr>
              <a:tr h="656874">
                <a:tc>
                  <a:txBody>
                    <a:bodyPr/>
                    <a:lstStyle/>
                    <a:p>
                      <a:pPr marL="64770" marR="300355">
                        <a:lnSpc>
                          <a:spcPct val="115000"/>
                        </a:lnSpc>
                        <a:spcBef>
                          <a:spcPts val="0"/>
                        </a:spcBef>
                        <a:spcAft>
                          <a:spcPts val="0"/>
                        </a:spcAft>
                      </a:pPr>
                      <a:r>
                        <a:rPr lang="en-US" sz="1400" b="1" dirty="0">
                          <a:effectLst/>
                        </a:rPr>
                        <a:t>S</a:t>
                      </a:r>
                      <a:r>
                        <a:rPr lang="en-US" sz="1400" b="1" spc="5" dirty="0">
                          <a:effectLst/>
                        </a:rPr>
                        <a:t>a</a:t>
                      </a:r>
                      <a:r>
                        <a:rPr lang="en-US" sz="1400" b="1" dirty="0">
                          <a:effectLst/>
                        </a:rPr>
                        <a:t>v</a:t>
                      </a:r>
                      <a:r>
                        <a:rPr lang="en-US" sz="1400" b="1" spc="-5" dirty="0">
                          <a:effectLst/>
                        </a:rPr>
                        <a:t>i</a:t>
                      </a:r>
                      <a:r>
                        <a:rPr lang="en-US" sz="1400" b="1" dirty="0">
                          <a:effectLst/>
                        </a:rPr>
                        <a:t>n</a:t>
                      </a:r>
                      <a:r>
                        <a:rPr lang="en-US" sz="1400" b="1" spc="-5" dirty="0">
                          <a:effectLst/>
                        </a:rPr>
                        <a:t>g</a:t>
                      </a:r>
                      <a:r>
                        <a:rPr lang="en-US" sz="1400" b="1" dirty="0">
                          <a:effectLst/>
                        </a:rPr>
                        <a:t>s as % of</a:t>
                      </a:r>
                      <a:r>
                        <a:rPr lang="en-US" sz="1400" b="1" spc="5" dirty="0">
                          <a:effectLst/>
                        </a:rPr>
                        <a:t> </a:t>
                      </a:r>
                      <a:r>
                        <a:rPr lang="en-US" sz="1400" b="1" spc="-10" dirty="0">
                          <a:effectLst/>
                        </a:rPr>
                        <a:t>b</a:t>
                      </a:r>
                      <a:r>
                        <a:rPr lang="en-US" sz="1400" b="1" dirty="0">
                          <a:effectLst/>
                        </a:rPr>
                        <a:t>ase c</a:t>
                      </a:r>
                      <a:r>
                        <a:rPr lang="en-US" sz="1400" b="1" spc="5" dirty="0">
                          <a:effectLst/>
                        </a:rPr>
                        <a:t>o</a:t>
                      </a:r>
                      <a:r>
                        <a:rPr lang="en-US" sz="1400" b="1" dirty="0">
                          <a:effectLst/>
                        </a:rPr>
                        <a:t>ns</a:t>
                      </a:r>
                      <a:r>
                        <a:rPr lang="en-US" sz="1400" b="1" spc="-5" dirty="0">
                          <a:effectLst/>
                        </a:rPr>
                        <a:t>u</a:t>
                      </a:r>
                      <a:r>
                        <a:rPr lang="en-US" sz="1400" b="1" dirty="0">
                          <a:effectLst/>
                        </a:rPr>
                        <a:t>m</a:t>
                      </a:r>
                      <a:r>
                        <a:rPr lang="en-US" sz="1400" b="1" spc="-5" dirty="0">
                          <a:effectLst/>
                        </a:rPr>
                        <a:t>p</a:t>
                      </a:r>
                      <a:r>
                        <a:rPr lang="en-US" sz="1400" b="1" dirty="0">
                          <a:effectLst/>
                        </a:rPr>
                        <a:t>tion</a:t>
                      </a:r>
                      <a:endParaRPr lang="en-US" sz="1400" b="1" dirty="0">
                        <a:effectLst/>
                        <a:latin typeface="Calibri"/>
                        <a:ea typeface="Times New Roman"/>
                        <a:cs typeface="Times New Roman"/>
                      </a:endParaRPr>
                    </a:p>
                  </a:txBody>
                  <a:tcPr marL="0" marR="0" marT="0" marB="0" anchor="ctr">
                    <a:solidFill>
                      <a:schemeClr val="bg2">
                        <a:lumMod val="40000"/>
                        <a:lumOff val="60000"/>
                      </a:schemeClr>
                    </a:solidFill>
                  </a:tcPr>
                </a:tc>
                <a:tc>
                  <a:txBody>
                    <a:bodyPr/>
                    <a:lstStyle/>
                    <a:p>
                      <a:pPr marL="87630" marR="17145" algn="ctr">
                        <a:lnSpc>
                          <a:spcPct val="115000"/>
                        </a:lnSpc>
                        <a:spcBef>
                          <a:spcPts val="0"/>
                        </a:spcBef>
                        <a:spcAft>
                          <a:spcPts val="0"/>
                        </a:spcAft>
                      </a:pPr>
                      <a:r>
                        <a:rPr lang="en-US" sz="1400" b="1" spc="-5" dirty="0">
                          <a:effectLst/>
                        </a:rPr>
                        <a:t>3%</a:t>
                      </a:r>
                      <a:endParaRPr lang="en-US" sz="1400" b="1" dirty="0">
                        <a:effectLst/>
                        <a:latin typeface="Calibri"/>
                        <a:ea typeface="Times New Roman"/>
                        <a:cs typeface="Times New Roman"/>
                      </a:endParaRPr>
                    </a:p>
                  </a:txBody>
                  <a:tcPr marL="0" marR="0" marT="0" marB="0" anchor="ctr">
                    <a:solidFill>
                      <a:schemeClr val="bg2">
                        <a:lumMod val="40000"/>
                        <a:lumOff val="60000"/>
                      </a:schemeClr>
                    </a:solidFill>
                  </a:tcPr>
                </a:tc>
                <a:tc>
                  <a:txBody>
                    <a:bodyPr/>
                    <a:lstStyle/>
                    <a:p>
                      <a:pPr marL="97155" marR="60960" algn="ctr">
                        <a:lnSpc>
                          <a:spcPct val="115000"/>
                        </a:lnSpc>
                        <a:spcBef>
                          <a:spcPts val="0"/>
                        </a:spcBef>
                        <a:spcAft>
                          <a:spcPts val="0"/>
                        </a:spcAft>
                      </a:pPr>
                      <a:r>
                        <a:rPr lang="en-US" sz="1400" b="1" spc="-5" dirty="0" smtClean="0">
                          <a:effectLst/>
                        </a:rPr>
                        <a:t>3</a:t>
                      </a:r>
                      <a:r>
                        <a:rPr lang="en-US" sz="1400" b="1" dirty="0" smtClean="0">
                          <a:effectLst/>
                        </a:rPr>
                        <a:t>.</a:t>
                      </a:r>
                      <a:r>
                        <a:rPr lang="en-US" sz="1400" b="1" spc="-5" dirty="0" smtClean="0">
                          <a:effectLst/>
                        </a:rPr>
                        <a:t>1</a:t>
                      </a:r>
                      <a:r>
                        <a:rPr lang="en-US" sz="1400" b="1" dirty="0" smtClean="0">
                          <a:effectLst/>
                        </a:rPr>
                        <a:t>%</a:t>
                      </a:r>
                      <a:endParaRPr lang="en-US" sz="1400" b="1" dirty="0">
                        <a:effectLst/>
                        <a:latin typeface="Calibri"/>
                        <a:ea typeface="Times New Roman"/>
                        <a:cs typeface="Times New Roman"/>
                      </a:endParaRPr>
                    </a:p>
                  </a:txBody>
                  <a:tcPr marL="0" marR="0" marT="0" marB="0" anchor="ctr">
                    <a:solidFill>
                      <a:schemeClr val="bg2">
                        <a:lumMod val="40000"/>
                        <a:lumOff val="60000"/>
                      </a:schemeClr>
                    </a:solidFill>
                  </a:tcPr>
                </a:tc>
                <a:tc>
                  <a:txBody>
                    <a:bodyPr/>
                    <a:lstStyle/>
                    <a:p>
                      <a:pPr marL="87630" marR="20955" algn="ctr">
                        <a:lnSpc>
                          <a:spcPct val="115000"/>
                        </a:lnSpc>
                        <a:spcBef>
                          <a:spcPts val="0"/>
                        </a:spcBef>
                        <a:spcAft>
                          <a:spcPts val="0"/>
                        </a:spcAft>
                      </a:pPr>
                      <a:r>
                        <a:rPr lang="en-US" sz="1400" b="1" spc="-5" dirty="0">
                          <a:effectLst/>
                        </a:rPr>
                        <a:t>9%</a:t>
                      </a:r>
                      <a:endParaRPr lang="en-US" sz="1400" b="1" dirty="0">
                        <a:effectLst/>
                        <a:latin typeface="Calibri"/>
                        <a:ea typeface="Times New Roman"/>
                        <a:cs typeface="Times New Roman"/>
                      </a:endParaRPr>
                    </a:p>
                  </a:txBody>
                  <a:tcPr marL="0" marR="0" marT="0" marB="0" anchor="ctr">
                    <a:solidFill>
                      <a:schemeClr val="bg2">
                        <a:lumMod val="40000"/>
                        <a:lumOff val="60000"/>
                      </a:schemeClr>
                    </a:solidFill>
                  </a:tcPr>
                </a:tc>
                <a:tc>
                  <a:txBody>
                    <a:bodyPr/>
                    <a:lstStyle/>
                    <a:p>
                      <a:pPr marL="81280" marR="3175" indent="-635" algn="ctr">
                        <a:lnSpc>
                          <a:spcPct val="115000"/>
                        </a:lnSpc>
                        <a:spcBef>
                          <a:spcPts val="0"/>
                        </a:spcBef>
                        <a:spcAft>
                          <a:spcPts val="0"/>
                        </a:spcAft>
                      </a:pPr>
                      <a:r>
                        <a:rPr lang="en-US" sz="1400" b="1" spc="-5" dirty="0" smtClean="0">
                          <a:effectLst/>
                        </a:rPr>
                        <a:t>9</a:t>
                      </a:r>
                      <a:r>
                        <a:rPr lang="en-US" sz="1400" b="1" dirty="0" smtClean="0">
                          <a:effectLst/>
                        </a:rPr>
                        <a:t>.</a:t>
                      </a:r>
                      <a:r>
                        <a:rPr lang="en-US" sz="1400" b="1" spc="-5" dirty="0" smtClean="0">
                          <a:effectLst/>
                        </a:rPr>
                        <a:t>0</a:t>
                      </a:r>
                      <a:r>
                        <a:rPr lang="en-US" sz="1400" b="1" dirty="0" smtClean="0">
                          <a:effectLst/>
                        </a:rPr>
                        <a:t>%</a:t>
                      </a:r>
                      <a:endParaRPr lang="en-US" sz="1400" b="1" dirty="0">
                        <a:effectLst/>
                        <a:latin typeface="Calibri"/>
                        <a:ea typeface="Times New Roman"/>
                        <a:cs typeface="Times New Roman"/>
                      </a:endParaRPr>
                    </a:p>
                  </a:txBody>
                  <a:tcPr marL="0" marR="0" marT="0" marB="0" anchor="ctr">
                    <a:solidFill>
                      <a:schemeClr val="bg2">
                        <a:lumMod val="40000"/>
                        <a:lumOff val="60000"/>
                      </a:schemeClr>
                    </a:solidFill>
                  </a:tcPr>
                </a:tc>
              </a:tr>
            </a:tbl>
          </a:graphicData>
        </a:graphic>
      </p:graphicFrame>
    </p:spTree>
    <p:extLst>
      <p:ext uri="{BB962C8B-B14F-4D97-AF65-F5344CB8AC3E}">
        <p14:creationId xmlns:p14="http://schemas.microsoft.com/office/powerpoint/2010/main" xmlns="" val="365323449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
            <a:ext cx="8382000" cy="762000"/>
          </a:xfrm>
        </p:spPr>
        <p:txBody>
          <a:bodyPr/>
          <a:lstStyle/>
          <a:p>
            <a:r>
              <a:rPr lang="en-US" sz="2800">
                <a:latin typeface="Arial" charset="0"/>
              </a:rPr>
              <a:t>Potential for EE in Kosovo</a:t>
            </a:r>
          </a:p>
        </p:txBody>
      </p:sp>
      <p:sp>
        <p:nvSpPr>
          <p:cNvPr id="9219" name="Content Placeholder 2"/>
          <p:cNvSpPr>
            <a:spLocks noGrp="1"/>
          </p:cNvSpPr>
          <p:nvPr>
            <p:ph idx="1"/>
          </p:nvPr>
        </p:nvSpPr>
        <p:spPr>
          <a:xfrm>
            <a:off x="762000" y="914400"/>
            <a:ext cx="8077200" cy="5181600"/>
          </a:xfrm>
        </p:spPr>
        <p:txBody>
          <a:bodyPr/>
          <a:lstStyle/>
          <a:p>
            <a:pPr marL="400050">
              <a:spcAft>
                <a:spcPts val="600"/>
              </a:spcAft>
              <a:buFont typeface="Wingdings" charset="0"/>
              <a:buChar char="q"/>
            </a:pPr>
            <a:r>
              <a:rPr lang="en-US" sz="2400" dirty="0">
                <a:latin typeface="Arial" charset="0"/>
              </a:rPr>
              <a:t>38 EE measures included in 1st NEEAP </a:t>
            </a:r>
            <a:r>
              <a:rPr lang="en-US" sz="2400" dirty="0" smtClean="0">
                <a:latin typeface="Arial" charset="0"/>
              </a:rPr>
              <a:t>period</a:t>
            </a:r>
            <a:endParaRPr lang="en-US" sz="2400" dirty="0">
              <a:latin typeface="Arial" charset="0"/>
            </a:endParaRPr>
          </a:p>
          <a:p>
            <a:pPr marL="800100" lvl="1">
              <a:spcAft>
                <a:spcPts val="600"/>
              </a:spcAft>
              <a:buFont typeface="Wingdings" charset="0"/>
              <a:buChar char="q"/>
            </a:pPr>
            <a:r>
              <a:rPr lang="en-US" sz="2000" dirty="0" smtClean="0">
                <a:latin typeface="Arial" charset="0"/>
              </a:rPr>
              <a:t>Concentrated in the residential and services sectors </a:t>
            </a:r>
            <a:r>
              <a:rPr lang="en-US" sz="2000" dirty="0">
                <a:latin typeface="Arial" charset="0"/>
              </a:rPr>
              <a:t>(public </a:t>
            </a:r>
            <a:r>
              <a:rPr lang="en-US" sz="2000" dirty="0" smtClean="0">
                <a:latin typeface="Arial" charset="0"/>
              </a:rPr>
              <a:t>sector only)</a:t>
            </a:r>
          </a:p>
          <a:p>
            <a:pPr marL="800100" lvl="1">
              <a:spcAft>
                <a:spcPts val="600"/>
              </a:spcAft>
              <a:buFont typeface="Wingdings" charset="0"/>
              <a:buChar char="q"/>
            </a:pPr>
            <a:r>
              <a:rPr lang="en-US" sz="2000" dirty="0" smtClean="0">
                <a:latin typeface="Arial" charset="0"/>
              </a:rPr>
              <a:t>Includes select measures in the industrial, transport, agricultural sectors which account for 53% of energy use</a:t>
            </a:r>
            <a:endParaRPr lang="en-US" sz="2000" dirty="0">
              <a:latin typeface="Arial" charset="0"/>
            </a:endParaRPr>
          </a:p>
          <a:p>
            <a:pPr marL="400050">
              <a:spcAft>
                <a:spcPts val="600"/>
              </a:spcAft>
              <a:buFont typeface="Wingdings" charset="0"/>
              <a:buChar char="q"/>
            </a:pPr>
            <a:r>
              <a:rPr lang="en-US" sz="2400" dirty="0" smtClean="0">
                <a:latin typeface="Arial" charset="0"/>
              </a:rPr>
              <a:t>EE potential for building sector in Kosovo is large</a:t>
            </a:r>
          </a:p>
          <a:p>
            <a:pPr marL="800100" lvl="1">
              <a:spcAft>
                <a:spcPts val="600"/>
              </a:spcAft>
              <a:buFont typeface="Wingdings" charset="0"/>
              <a:buChar char="q"/>
            </a:pPr>
            <a:r>
              <a:rPr lang="en-US" sz="2000" dirty="0" smtClean="0">
                <a:latin typeface="Arial" charset="0"/>
              </a:rPr>
              <a:t>World Bank Institute (WBI) study found 47% of final energy consumption attributed to building sector and has an energy saving potential of 30-40%, 250 </a:t>
            </a:r>
            <a:r>
              <a:rPr lang="en-US" sz="2000" dirty="0" err="1" smtClean="0">
                <a:latin typeface="Arial" charset="0"/>
              </a:rPr>
              <a:t>GWh</a:t>
            </a:r>
            <a:r>
              <a:rPr lang="en-US" sz="2000" dirty="0" smtClean="0">
                <a:latin typeface="Arial" charset="0"/>
              </a:rPr>
              <a:t>/year</a:t>
            </a:r>
          </a:p>
          <a:p>
            <a:pPr marL="800100" lvl="1">
              <a:spcAft>
                <a:spcPts val="600"/>
              </a:spcAft>
              <a:buFont typeface="Wingdings" charset="0"/>
              <a:buChar char="q"/>
            </a:pPr>
            <a:r>
              <a:rPr lang="en-US" sz="2000" dirty="0" smtClean="0">
                <a:latin typeface="Arial" charset="0"/>
              </a:rPr>
              <a:t>€1.37 </a:t>
            </a:r>
            <a:r>
              <a:rPr lang="en-US" sz="2000" dirty="0">
                <a:latin typeface="Arial" charset="0"/>
              </a:rPr>
              <a:t>billion in investment </a:t>
            </a:r>
            <a:r>
              <a:rPr lang="en-US" sz="2000" dirty="0" smtClean="0">
                <a:latin typeface="Arial" charset="0"/>
              </a:rPr>
              <a:t>needed for building sector (over 80% of investment needs are in the residential sector)</a:t>
            </a:r>
          </a:p>
          <a:p>
            <a:pPr marL="800100" lvl="1">
              <a:spcAft>
                <a:spcPts val="600"/>
              </a:spcAft>
              <a:buFont typeface="Wingdings" charset="0"/>
              <a:buChar char="q"/>
            </a:pPr>
            <a:r>
              <a:rPr lang="en-US" sz="2000" dirty="0" smtClean="0">
                <a:latin typeface="Arial" charset="0"/>
              </a:rPr>
              <a:t>Simple payback </a:t>
            </a:r>
            <a:r>
              <a:rPr lang="en-US" sz="2000" dirty="0">
                <a:latin typeface="Arial" charset="0"/>
              </a:rPr>
              <a:t>period for municipal and central government buildings is </a:t>
            </a:r>
            <a:r>
              <a:rPr lang="en-US" sz="2000" dirty="0" smtClean="0">
                <a:latin typeface="Arial" charset="0"/>
              </a:rPr>
              <a:t>4-5.3 years</a:t>
            </a:r>
          </a:p>
          <a:p>
            <a:pPr marL="57150" indent="0">
              <a:spcAft>
                <a:spcPts val="600"/>
              </a:spcAft>
              <a:buNone/>
            </a:pPr>
            <a:endParaRPr lang="en-US" sz="2000" dirty="0" smtClean="0">
              <a:latin typeface="Arial" charset="0"/>
            </a:endParaRPr>
          </a:p>
        </p:txBody>
      </p:sp>
      <p:sp>
        <p:nvSpPr>
          <p:cNvPr id="4" name="Slide Number Placeholder 3"/>
          <p:cNvSpPr>
            <a:spLocks noGrp="1"/>
          </p:cNvSpPr>
          <p:nvPr>
            <p:ph type="sldNum" sz="quarter" idx="12"/>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D2E0F8E2-FA9F-D543-8E94-904ADD21966C}" type="slidenum">
              <a:rPr lang="en-US">
                <a:solidFill>
                  <a:schemeClr val="bg2"/>
                </a:solidFill>
              </a:rPr>
              <a:pPr eaLnBrk="1" hangingPunct="1"/>
              <a:t>6</a:t>
            </a:fld>
            <a:endParaRPr lang="en-US">
              <a:solidFill>
                <a:schemeClr val="bg2"/>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848600" cy="533400"/>
          </a:xfrm>
        </p:spPr>
        <p:txBody>
          <a:bodyPr/>
          <a:lstStyle/>
          <a:p>
            <a:r>
              <a:rPr lang="en-US" sz="2800" dirty="0" smtClean="0"/>
              <a:t>Key Findings of WBI Study – Building Sector</a:t>
            </a:r>
            <a:endParaRPr lang="en-US" sz="2800" dirty="0"/>
          </a:p>
        </p:txBody>
      </p:sp>
      <p:sp>
        <p:nvSpPr>
          <p:cNvPr id="4" name="Slide Number Placeholder 3"/>
          <p:cNvSpPr>
            <a:spLocks noGrp="1"/>
          </p:cNvSpPr>
          <p:nvPr>
            <p:ph type="sldNum" sz="quarter" idx="12"/>
          </p:nvPr>
        </p:nvSpPr>
        <p:spPr/>
        <p:txBody>
          <a:bodyPr/>
          <a:lstStyle/>
          <a:p>
            <a:fld id="{39573644-2C23-4244-945B-7CCC92B7F8B7}" type="slidenum">
              <a:rPr lang="en-US" smtClean="0"/>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xmlns="" val="371679697"/>
              </p:ext>
            </p:extLst>
          </p:nvPr>
        </p:nvGraphicFramePr>
        <p:xfrm>
          <a:off x="685800" y="1295400"/>
          <a:ext cx="8229600" cy="3602183"/>
        </p:xfrm>
        <a:graphic>
          <a:graphicData uri="http://schemas.openxmlformats.org/drawingml/2006/table">
            <a:tbl>
              <a:tblPr firstRow="1" firstCol="1" bandRow="1">
                <a:tableStyleId>{21E4AEA4-8DFA-4A89-87EB-49C32662AFE0}</a:tableStyleId>
              </a:tblPr>
              <a:tblGrid>
                <a:gridCol w="2743200"/>
                <a:gridCol w="1295400"/>
                <a:gridCol w="1219200"/>
                <a:gridCol w="1371600"/>
                <a:gridCol w="1600200"/>
              </a:tblGrid>
              <a:tr h="1350818">
                <a:tc>
                  <a:txBody>
                    <a:bodyPr/>
                    <a:lstStyle/>
                    <a:p>
                      <a:pPr marL="0" marR="0" algn="ctr">
                        <a:spcBef>
                          <a:spcPts val="0"/>
                        </a:spcBef>
                        <a:spcAft>
                          <a:spcPts val="0"/>
                        </a:spcAft>
                      </a:pPr>
                      <a:r>
                        <a:rPr lang="en-US" sz="1600" dirty="0" smtClean="0">
                          <a:effectLst/>
                        </a:rPr>
                        <a:t>BUILDING SECTOR</a:t>
                      </a:r>
                      <a:endParaRPr lang="en-US" sz="1600" dirty="0">
                        <a:effectLst/>
                        <a:latin typeface="Arial"/>
                        <a:ea typeface="Times New Roman"/>
                      </a:endParaRPr>
                    </a:p>
                  </a:txBody>
                  <a:tcPr marL="68580" marR="68580" marT="0" marB="0" anchor="ctr"/>
                </a:tc>
                <a:tc>
                  <a:txBody>
                    <a:bodyPr/>
                    <a:lstStyle/>
                    <a:p>
                      <a:pPr marL="0" marR="0" algn="ctr">
                        <a:spcBef>
                          <a:spcPts val="0"/>
                        </a:spcBef>
                        <a:spcAft>
                          <a:spcPts val="0"/>
                        </a:spcAft>
                      </a:pPr>
                      <a:r>
                        <a:rPr lang="en-US" sz="1600" dirty="0" smtClean="0">
                          <a:effectLst/>
                        </a:rPr>
                        <a:t>Total </a:t>
                      </a:r>
                      <a:r>
                        <a:rPr lang="en-US" sz="1600" dirty="0">
                          <a:effectLst/>
                        </a:rPr>
                        <a:t>Area </a:t>
                      </a:r>
                      <a:r>
                        <a:rPr lang="en-US" sz="1600" dirty="0" smtClean="0">
                          <a:effectLst/>
                        </a:rPr>
                        <a:t>(million m</a:t>
                      </a:r>
                      <a:r>
                        <a:rPr lang="en-US" sz="1600" baseline="30000" dirty="0" smtClean="0">
                          <a:effectLst/>
                        </a:rPr>
                        <a:t>2</a:t>
                      </a:r>
                      <a:r>
                        <a:rPr lang="en-US" sz="1600" dirty="0">
                          <a:effectLst/>
                        </a:rPr>
                        <a:t>)</a:t>
                      </a:r>
                      <a:endParaRPr lang="en-US" sz="1600" dirty="0">
                        <a:effectLst/>
                        <a:latin typeface="Arial"/>
                        <a:ea typeface="Times New Roman"/>
                      </a:endParaRPr>
                    </a:p>
                  </a:txBody>
                  <a:tcPr marL="68580" marR="68580" marT="0" marB="0" anchor="ctr"/>
                </a:tc>
                <a:tc>
                  <a:txBody>
                    <a:bodyPr/>
                    <a:lstStyle/>
                    <a:p>
                      <a:pPr marL="0" marR="0" algn="ctr">
                        <a:spcBef>
                          <a:spcPts val="0"/>
                        </a:spcBef>
                        <a:spcAft>
                          <a:spcPts val="0"/>
                        </a:spcAft>
                      </a:pPr>
                      <a:r>
                        <a:rPr lang="en-US" sz="1600" dirty="0" smtClean="0">
                          <a:effectLst/>
                        </a:rPr>
                        <a:t>Total Area (%)</a:t>
                      </a:r>
                      <a:endParaRPr lang="en-US" sz="1600" dirty="0">
                        <a:effectLst/>
                        <a:latin typeface="Arial"/>
                        <a:ea typeface="Times New Roman"/>
                      </a:endParaRPr>
                    </a:p>
                  </a:txBody>
                  <a:tcPr marL="68580" marR="68580" marT="0" marB="0" anchor="ctr"/>
                </a:tc>
                <a:tc>
                  <a:txBody>
                    <a:bodyPr/>
                    <a:lstStyle/>
                    <a:p>
                      <a:pPr marL="0" marR="0" algn="ctr">
                        <a:spcBef>
                          <a:spcPts val="0"/>
                        </a:spcBef>
                        <a:spcAft>
                          <a:spcPts val="0"/>
                        </a:spcAft>
                      </a:pPr>
                      <a:r>
                        <a:rPr lang="en-US" sz="1600" dirty="0" smtClean="0">
                          <a:effectLst/>
                        </a:rPr>
                        <a:t>EE Potential (</a:t>
                      </a:r>
                      <a:r>
                        <a:rPr lang="en-US" sz="1600" dirty="0" err="1" smtClean="0">
                          <a:effectLst/>
                        </a:rPr>
                        <a:t>ktoe</a:t>
                      </a:r>
                      <a:r>
                        <a:rPr lang="en-US" sz="1600" dirty="0" smtClean="0">
                          <a:effectLst/>
                        </a:rPr>
                        <a:t>)</a:t>
                      </a:r>
                      <a:endParaRPr lang="en-US" sz="1600" dirty="0">
                        <a:effectLst/>
                        <a:latin typeface="Arial"/>
                        <a:ea typeface="Times New Roman"/>
                      </a:endParaRPr>
                    </a:p>
                  </a:txBody>
                  <a:tcPr marL="68580" marR="68580" marT="0" marB="0" anchor="ctr"/>
                </a:tc>
                <a:tc>
                  <a:txBody>
                    <a:bodyPr/>
                    <a:lstStyle/>
                    <a:p>
                      <a:pPr marL="0" marR="0" algn="ctr">
                        <a:spcBef>
                          <a:spcPts val="0"/>
                        </a:spcBef>
                        <a:spcAft>
                          <a:spcPts val="0"/>
                        </a:spcAft>
                      </a:pPr>
                      <a:r>
                        <a:rPr lang="en-US" sz="1600" dirty="0" smtClean="0">
                          <a:effectLst/>
                        </a:rPr>
                        <a:t>EE Potential</a:t>
                      </a:r>
                      <a:endParaRPr lang="en-US" sz="1600" dirty="0">
                        <a:effectLst/>
                      </a:endParaRPr>
                    </a:p>
                    <a:p>
                      <a:pPr marL="0" marR="0" algn="ctr">
                        <a:spcBef>
                          <a:spcPts val="0"/>
                        </a:spcBef>
                        <a:spcAft>
                          <a:spcPts val="0"/>
                        </a:spcAft>
                      </a:pPr>
                      <a:r>
                        <a:rPr lang="en-US" sz="1600" dirty="0" smtClean="0">
                          <a:effectLst/>
                        </a:rPr>
                        <a:t>(% of primary energy supply)</a:t>
                      </a:r>
                      <a:endParaRPr lang="en-US" sz="1600" dirty="0">
                        <a:effectLst/>
                        <a:latin typeface="Arial"/>
                        <a:ea typeface="Times New Roman"/>
                      </a:endParaRPr>
                    </a:p>
                  </a:txBody>
                  <a:tcPr marL="68580" marR="68580" marT="0" marB="0" anchor="ctr"/>
                </a:tc>
              </a:tr>
              <a:tr h="450273">
                <a:tc>
                  <a:txBody>
                    <a:bodyPr/>
                    <a:lstStyle/>
                    <a:p>
                      <a:pPr marL="0" marR="0" algn="l">
                        <a:spcBef>
                          <a:spcPts val="300"/>
                        </a:spcBef>
                        <a:spcAft>
                          <a:spcPts val="300"/>
                        </a:spcAft>
                      </a:pPr>
                      <a:r>
                        <a:rPr lang="en-US" sz="1600" dirty="0">
                          <a:effectLst/>
                        </a:rPr>
                        <a:t>I. </a:t>
                      </a:r>
                      <a:r>
                        <a:rPr lang="en-US" sz="1600" dirty="0" smtClean="0">
                          <a:effectLst/>
                        </a:rPr>
                        <a:t>Residential</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34.72</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76.9</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171.74</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7.86</a:t>
                      </a:r>
                      <a:endParaRPr lang="en-US" sz="1600" dirty="0">
                        <a:effectLst/>
                        <a:latin typeface="Arial"/>
                        <a:ea typeface="Times New Roman"/>
                      </a:endParaRPr>
                    </a:p>
                  </a:txBody>
                  <a:tcPr marL="68580" marR="68580" marT="0" marB="0" anchor="ctr"/>
                </a:tc>
              </a:tr>
              <a:tr h="450273">
                <a:tc>
                  <a:txBody>
                    <a:bodyPr/>
                    <a:lstStyle/>
                    <a:p>
                      <a:pPr marL="0" marR="0" algn="l">
                        <a:spcBef>
                          <a:spcPts val="300"/>
                        </a:spcBef>
                        <a:spcAft>
                          <a:spcPts val="300"/>
                        </a:spcAft>
                      </a:pPr>
                      <a:r>
                        <a:rPr lang="en-US" sz="1600" dirty="0" smtClean="0">
                          <a:effectLst/>
                        </a:rPr>
                        <a:t>II.  Municipal</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2.36</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5.2</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16.77</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0.77</a:t>
                      </a:r>
                      <a:endParaRPr lang="en-US" sz="1600" dirty="0">
                        <a:effectLst/>
                        <a:latin typeface="Arial"/>
                        <a:ea typeface="Times New Roman"/>
                      </a:endParaRPr>
                    </a:p>
                  </a:txBody>
                  <a:tcPr marL="68580" marR="68580" marT="0" marB="0" anchor="ctr"/>
                </a:tc>
              </a:tr>
              <a:tr h="450273">
                <a:tc>
                  <a:txBody>
                    <a:bodyPr/>
                    <a:lstStyle/>
                    <a:p>
                      <a:pPr marL="0" marR="0" algn="l">
                        <a:spcBef>
                          <a:spcPts val="300"/>
                        </a:spcBef>
                        <a:spcAft>
                          <a:spcPts val="300"/>
                        </a:spcAft>
                      </a:pPr>
                      <a:r>
                        <a:rPr lang="en-US" sz="1600" dirty="0" smtClean="0">
                          <a:effectLst/>
                        </a:rPr>
                        <a:t>III.  Public Central</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0.18</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0.4</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3.60</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0.16</a:t>
                      </a:r>
                      <a:endParaRPr lang="en-US" sz="1600" dirty="0">
                        <a:effectLst/>
                        <a:latin typeface="Arial"/>
                        <a:ea typeface="Times New Roman"/>
                      </a:endParaRPr>
                    </a:p>
                  </a:txBody>
                  <a:tcPr marL="68580" marR="68580" marT="0" marB="0" anchor="ctr"/>
                </a:tc>
              </a:tr>
              <a:tr h="450273">
                <a:tc>
                  <a:txBody>
                    <a:bodyPr/>
                    <a:lstStyle/>
                    <a:p>
                      <a:pPr marL="0" marR="0" algn="l">
                        <a:spcBef>
                          <a:spcPts val="300"/>
                        </a:spcBef>
                        <a:spcAft>
                          <a:spcPts val="300"/>
                        </a:spcAft>
                      </a:pPr>
                      <a:r>
                        <a:rPr lang="en-US" sz="1600" dirty="0" smtClean="0">
                          <a:effectLst/>
                        </a:rPr>
                        <a:t>IV.  Private &amp; Commercial</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7.86</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17.4</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46.95</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dirty="0" smtClean="0">
                          <a:effectLst/>
                        </a:rPr>
                        <a:t>2.15</a:t>
                      </a:r>
                      <a:endParaRPr lang="en-US" sz="1600" dirty="0">
                        <a:effectLst/>
                        <a:latin typeface="Arial"/>
                        <a:ea typeface="Times New Roman"/>
                      </a:endParaRPr>
                    </a:p>
                  </a:txBody>
                  <a:tcPr marL="68580" marR="68580" marT="0" marB="0" anchor="ctr"/>
                </a:tc>
              </a:tr>
              <a:tr h="450273">
                <a:tc>
                  <a:txBody>
                    <a:bodyPr/>
                    <a:lstStyle/>
                    <a:p>
                      <a:pPr marL="0" marR="0" algn="l">
                        <a:spcBef>
                          <a:spcPts val="300"/>
                        </a:spcBef>
                        <a:spcAft>
                          <a:spcPts val="300"/>
                        </a:spcAft>
                      </a:pPr>
                      <a:r>
                        <a:rPr lang="en-US" sz="1600" dirty="0">
                          <a:effectLst/>
                        </a:rPr>
                        <a:t>TOTAL </a:t>
                      </a:r>
                      <a:endParaRPr lang="en-US" sz="1600"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b="1" dirty="0" smtClean="0">
                          <a:effectLst/>
                        </a:rPr>
                        <a:t>45.12</a:t>
                      </a:r>
                      <a:endParaRPr lang="en-US" sz="1600" b="1"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b="1" dirty="0" smtClean="0">
                          <a:effectLst/>
                        </a:rPr>
                        <a:t>100.0</a:t>
                      </a:r>
                      <a:endParaRPr lang="en-US" sz="1600" b="1"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b="1" dirty="0" smtClean="0">
                          <a:effectLst/>
                        </a:rPr>
                        <a:t>239.05</a:t>
                      </a:r>
                      <a:endParaRPr lang="en-US" sz="1600" b="1" dirty="0">
                        <a:effectLst/>
                        <a:latin typeface="Arial"/>
                        <a:ea typeface="Times New Roman"/>
                      </a:endParaRPr>
                    </a:p>
                  </a:txBody>
                  <a:tcPr marL="68580" marR="68580" marT="0" marB="0" anchor="ctr"/>
                </a:tc>
                <a:tc>
                  <a:txBody>
                    <a:bodyPr/>
                    <a:lstStyle/>
                    <a:p>
                      <a:pPr marL="0" marR="0" algn="r">
                        <a:spcBef>
                          <a:spcPts val="300"/>
                        </a:spcBef>
                        <a:spcAft>
                          <a:spcPts val="300"/>
                        </a:spcAft>
                      </a:pPr>
                      <a:r>
                        <a:rPr lang="en-US" sz="1600" b="1" dirty="0" smtClean="0">
                          <a:effectLst/>
                        </a:rPr>
                        <a:t>10.94</a:t>
                      </a:r>
                      <a:endParaRPr lang="en-US" sz="1600" b="1" dirty="0">
                        <a:effectLst/>
                        <a:latin typeface="Arial"/>
                        <a:ea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52439830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153400" cy="533400"/>
          </a:xfrm>
        </p:spPr>
        <p:txBody>
          <a:bodyPr/>
          <a:lstStyle/>
          <a:p>
            <a:r>
              <a:rPr lang="en-US" sz="2800" dirty="0" smtClean="0"/>
              <a:t>Key Findings of WBI Study – Public Buildings</a:t>
            </a:r>
            <a:endParaRPr lang="en-US" sz="2800" dirty="0"/>
          </a:p>
        </p:txBody>
      </p:sp>
      <p:sp>
        <p:nvSpPr>
          <p:cNvPr id="4" name="Slide Number Placeholder 3"/>
          <p:cNvSpPr>
            <a:spLocks noGrp="1"/>
          </p:cNvSpPr>
          <p:nvPr>
            <p:ph type="sldNum" sz="quarter" idx="12"/>
          </p:nvPr>
        </p:nvSpPr>
        <p:spPr/>
        <p:txBody>
          <a:bodyPr/>
          <a:lstStyle/>
          <a:p>
            <a:fld id="{39573644-2C23-4244-945B-7CCC92B7F8B7}" type="slidenum">
              <a:rPr lang="en-US" smtClean="0"/>
              <a:pPr/>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xmlns="" val="72778071"/>
              </p:ext>
            </p:extLst>
          </p:nvPr>
        </p:nvGraphicFramePr>
        <p:xfrm>
          <a:off x="685800" y="1295400"/>
          <a:ext cx="8229600" cy="4953002"/>
        </p:xfrm>
        <a:graphic>
          <a:graphicData uri="http://schemas.openxmlformats.org/drawingml/2006/table">
            <a:tbl>
              <a:tblPr firstRow="1" firstCol="1" bandRow="1">
                <a:tableStyleId>{21E4AEA4-8DFA-4A89-87EB-49C32662AFE0}</a:tableStyleId>
              </a:tblPr>
              <a:tblGrid>
                <a:gridCol w="2805090"/>
                <a:gridCol w="1464985"/>
                <a:gridCol w="1475117"/>
                <a:gridCol w="1437906"/>
                <a:gridCol w="1046502"/>
              </a:tblGrid>
              <a:tr h="1350818">
                <a:tc>
                  <a:txBody>
                    <a:bodyPr/>
                    <a:lstStyle/>
                    <a:p>
                      <a:pPr marL="0" marR="0" algn="ctr">
                        <a:spcBef>
                          <a:spcPts val="0"/>
                        </a:spcBef>
                        <a:spcAft>
                          <a:spcPts val="0"/>
                        </a:spcAft>
                      </a:pPr>
                      <a:r>
                        <a:rPr lang="en-US" sz="1600" dirty="0">
                          <a:effectLst/>
                        </a:rPr>
                        <a:t>MUNICIPALITY AND</a:t>
                      </a:r>
                    </a:p>
                    <a:p>
                      <a:pPr marL="0" marR="0" algn="ctr">
                        <a:spcBef>
                          <a:spcPts val="0"/>
                        </a:spcBef>
                        <a:spcAft>
                          <a:spcPts val="0"/>
                        </a:spcAft>
                      </a:pPr>
                      <a:r>
                        <a:rPr lang="en-US" sz="1600" dirty="0">
                          <a:effectLst/>
                        </a:rPr>
                        <a:t>CENTRAL PUBLIC</a:t>
                      </a:r>
                    </a:p>
                    <a:p>
                      <a:pPr marL="0" marR="0" algn="ctr">
                        <a:spcBef>
                          <a:spcPts val="0"/>
                        </a:spcBef>
                        <a:spcAft>
                          <a:spcPts val="0"/>
                        </a:spcAft>
                      </a:pPr>
                      <a:r>
                        <a:rPr lang="en-US" sz="1600" dirty="0">
                          <a:effectLst/>
                        </a:rPr>
                        <a:t>BUILDINGS</a:t>
                      </a:r>
                      <a:endParaRPr lang="en-US" sz="1600" dirty="0">
                        <a:effectLst/>
                        <a:latin typeface="Arial"/>
                        <a:ea typeface="Times New Roman"/>
                      </a:endParaRPr>
                    </a:p>
                  </a:txBody>
                  <a:tcPr marL="68580" marR="68580" marT="0" marB="0" anchor="ctr"/>
                </a:tc>
                <a:tc>
                  <a:txBody>
                    <a:bodyPr/>
                    <a:lstStyle/>
                    <a:p>
                      <a:pPr marL="0" marR="0" algn="ctr">
                        <a:spcBef>
                          <a:spcPts val="0"/>
                        </a:spcBef>
                        <a:spcAft>
                          <a:spcPts val="0"/>
                        </a:spcAft>
                      </a:pPr>
                      <a:r>
                        <a:rPr lang="en-US" sz="1600" dirty="0">
                          <a:effectLst/>
                        </a:rPr>
                        <a:t>Building Sector Total Area (m</a:t>
                      </a:r>
                      <a:r>
                        <a:rPr lang="en-US" sz="1600" baseline="30000" dirty="0">
                          <a:effectLst/>
                        </a:rPr>
                        <a:t>2</a:t>
                      </a:r>
                      <a:r>
                        <a:rPr lang="en-US" sz="1600" dirty="0">
                          <a:effectLst/>
                        </a:rPr>
                        <a:t>)</a:t>
                      </a:r>
                      <a:endParaRPr lang="en-US" sz="1600" dirty="0">
                        <a:effectLst/>
                        <a:latin typeface="Arial"/>
                        <a:ea typeface="Times New Roman"/>
                      </a:endParaRPr>
                    </a:p>
                  </a:txBody>
                  <a:tcPr marL="68580" marR="68580" marT="0" marB="0" anchor="ctr"/>
                </a:tc>
                <a:tc>
                  <a:txBody>
                    <a:bodyPr/>
                    <a:lstStyle/>
                    <a:p>
                      <a:pPr marL="0" marR="0" algn="ctr">
                        <a:spcBef>
                          <a:spcPts val="0"/>
                        </a:spcBef>
                        <a:spcAft>
                          <a:spcPts val="0"/>
                        </a:spcAft>
                      </a:pPr>
                      <a:r>
                        <a:rPr lang="en-US" sz="1600">
                          <a:effectLst/>
                        </a:rPr>
                        <a:t>Energy Consumption (ktoe)</a:t>
                      </a:r>
                      <a:endParaRPr lang="en-US" sz="1600">
                        <a:effectLst/>
                        <a:latin typeface="Arial"/>
                        <a:ea typeface="Times New Roman"/>
                      </a:endParaRPr>
                    </a:p>
                  </a:txBody>
                  <a:tcPr marL="68580" marR="68580" marT="0" marB="0" anchor="ctr"/>
                </a:tc>
                <a:tc>
                  <a:txBody>
                    <a:bodyPr/>
                    <a:lstStyle/>
                    <a:p>
                      <a:pPr marL="0" marR="0" algn="ctr">
                        <a:spcBef>
                          <a:spcPts val="0"/>
                        </a:spcBef>
                        <a:spcAft>
                          <a:spcPts val="0"/>
                        </a:spcAft>
                      </a:pPr>
                      <a:r>
                        <a:rPr lang="en-US" sz="1600">
                          <a:effectLst/>
                        </a:rPr>
                        <a:t>Energy Expenditures (€ m.)</a:t>
                      </a:r>
                      <a:endParaRPr lang="en-US" sz="1600">
                        <a:effectLst/>
                        <a:latin typeface="Arial"/>
                        <a:ea typeface="Times New Roman"/>
                      </a:endParaRPr>
                    </a:p>
                  </a:txBody>
                  <a:tcPr marL="68580" marR="68580" marT="0" marB="0" anchor="ctr"/>
                </a:tc>
                <a:tc>
                  <a:txBody>
                    <a:bodyPr/>
                    <a:lstStyle/>
                    <a:p>
                      <a:pPr marL="0" marR="0" algn="ctr">
                        <a:spcBef>
                          <a:spcPts val="0"/>
                        </a:spcBef>
                        <a:spcAft>
                          <a:spcPts val="0"/>
                        </a:spcAft>
                      </a:pPr>
                      <a:r>
                        <a:rPr lang="en-US" sz="1600" dirty="0">
                          <a:effectLst/>
                        </a:rPr>
                        <a:t>Energy Savings</a:t>
                      </a:r>
                    </a:p>
                    <a:p>
                      <a:pPr marL="0" marR="0" algn="ctr">
                        <a:spcBef>
                          <a:spcPts val="0"/>
                        </a:spcBef>
                        <a:spcAft>
                          <a:spcPts val="0"/>
                        </a:spcAft>
                      </a:pPr>
                      <a:r>
                        <a:rPr lang="en-US" sz="1600" dirty="0">
                          <a:effectLst/>
                        </a:rPr>
                        <a:t>(€ m.)</a:t>
                      </a:r>
                      <a:endParaRPr lang="en-US" sz="1600" dirty="0">
                        <a:effectLst/>
                        <a:latin typeface="Arial"/>
                        <a:ea typeface="Times New Roman"/>
                      </a:endParaRPr>
                    </a:p>
                  </a:txBody>
                  <a:tcPr marL="68580" marR="68580" marT="0" marB="0" anchor="ctr"/>
                </a:tc>
              </a:tr>
              <a:tr h="450273">
                <a:tc>
                  <a:txBody>
                    <a:bodyPr/>
                    <a:lstStyle/>
                    <a:p>
                      <a:pPr marL="0" marR="0" algn="l">
                        <a:spcBef>
                          <a:spcPts val="0"/>
                        </a:spcBef>
                        <a:spcAft>
                          <a:spcPts val="0"/>
                        </a:spcAft>
                      </a:pPr>
                      <a:r>
                        <a:rPr lang="en-US" sz="1600">
                          <a:effectLst/>
                        </a:rPr>
                        <a:t>I. Public Municipality </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2,360,000</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36.69</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33.96</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15.52</a:t>
                      </a:r>
                      <a:endParaRPr lang="en-US" sz="1600">
                        <a:effectLst/>
                        <a:latin typeface="Arial"/>
                        <a:ea typeface="Times New Roman"/>
                      </a:endParaRPr>
                    </a:p>
                  </a:txBody>
                  <a:tcPr marL="68580" marR="68580" marT="0" marB="0" anchor="ctr"/>
                </a:tc>
              </a:tr>
              <a:tr h="450273">
                <a:tc>
                  <a:txBody>
                    <a:bodyPr/>
                    <a:lstStyle/>
                    <a:p>
                      <a:pPr marL="0" marR="0" algn="l">
                        <a:spcBef>
                          <a:spcPts val="0"/>
                        </a:spcBef>
                        <a:spcAft>
                          <a:spcPts val="0"/>
                        </a:spcAft>
                      </a:pPr>
                      <a:r>
                        <a:rPr lang="en-US" sz="1600">
                          <a:effectLst/>
                        </a:rPr>
                        <a:t>     Schools </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1,690,000</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23.48</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21.73</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10.09</a:t>
                      </a:r>
                      <a:endParaRPr lang="en-US" sz="1600">
                        <a:effectLst/>
                        <a:latin typeface="Arial"/>
                        <a:ea typeface="Times New Roman"/>
                      </a:endParaRPr>
                    </a:p>
                  </a:txBody>
                  <a:tcPr marL="68580" marR="68580" marT="0" marB="0" anchor="ctr"/>
                </a:tc>
              </a:tr>
              <a:tr h="450273">
                <a:tc>
                  <a:txBody>
                    <a:bodyPr/>
                    <a:lstStyle/>
                    <a:p>
                      <a:pPr marL="0" marR="0" algn="l">
                        <a:spcBef>
                          <a:spcPts val="0"/>
                        </a:spcBef>
                        <a:spcAft>
                          <a:spcPts val="0"/>
                        </a:spcAft>
                      </a:pPr>
                      <a:r>
                        <a:rPr lang="en-US" sz="1600">
                          <a:effectLst/>
                        </a:rPr>
                        <a:t>     Health Buildings</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393,000</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8.07</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7.47</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3.10</a:t>
                      </a:r>
                      <a:endParaRPr lang="en-US" sz="1600">
                        <a:effectLst/>
                        <a:latin typeface="Arial"/>
                        <a:ea typeface="Times New Roman"/>
                      </a:endParaRPr>
                    </a:p>
                  </a:txBody>
                  <a:tcPr marL="68580" marR="68580" marT="0" marB="0" anchor="ctr"/>
                </a:tc>
              </a:tr>
              <a:tr h="450273">
                <a:tc>
                  <a:txBody>
                    <a:bodyPr/>
                    <a:lstStyle/>
                    <a:p>
                      <a:pPr marL="0" marR="0" algn="l">
                        <a:spcBef>
                          <a:spcPts val="0"/>
                        </a:spcBef>
                        <a:spcAft>
                          <a:spcPts val="0"/>
                        </a:spcAft>
                      </a:pPr>
                      <a:r>
                        <a:rPr lang="en-US" sz="1600">
                          <a:effectLst/>
                        </a:rPr>
                        <a:t>    Other Buildings</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277,000</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5.14</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4.75</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2.33</a:t>
                      </a:r>
                      <a:endParaRPr lang="en-US" sz="1600">
                        <a:effectLst/>
                        <a:latin typeface="Arial"/>
                        <a:ea typeface="Times New Roman"/>
                      </a:endParaRPr>
                    </a:p>
                  </a:txBody>
                  <a:tcPr marL="68580" marR="68580" marT="0" marB="0" anchor="ctr"/>
                </a:tc>
              </a:tr>
              <a:tr h="450273">
                <a:tc>
                  <a:txBody>
                    <a:bodyPr/>
                    <a:lstStyle/>
                    <a:p>
                      <a:pPr marL="0" marR="0" algn="l">
                        <a:spcBef>
                          <a:spcPts val="0"/>
                        </a:spcBef>
                        <a:spcAft>
                          <a:spcPts val="0"/>
                        </a:spcAft>
                      </a:pPr>
                      <a:r>
                        <a:rPr lang="en-US" sz="1600">
                          <a:effectLst/>
                        </a:rPr>
                        <a:t>II. Public Central </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182,000</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7.34</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6.79</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3.33</a:t>
                      </a:r>
                      <a:endParaRPr lang="en-US" sz="1600">
                        <a:effectLst/>
                        <a:latin typeface="Arial"/>
                        <a:ea typeface="Times New Roman"/>
                      </a:endParaRPr>
                    </a:p>
                  </a:txBody>
                  <a:tcPr marL="68580" marR="68580" marT="0" marB="0" anchor="ctr"/>
                </a:tc>
              </a:tr>
              <a:tr h="450273">
                <a:tc>
                  <a:txBody>
                    <a:bodyPr/>
                    <a:lstStyle/>
                    <a:p>
                      <a:pPr marL="0" marR="0" algn="l">
                        <a:spcBef>
                          <a:spcPts val="0"/>
                        </a:spcBef>
                        <a:spcAft>
                          <a:spcPts val="0"/>
                        </a:spcAft>
                      </a:pPr>
                      <a:r>
                        <a:rPr lang="en-US" sz="1600">
                          <a:effectLst/>
                        </a:rPr>
                        <a:t>     Central Hospitals</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46,000</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2.20</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2.04</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1.03</a:t>
                      </a:r>
                      <a:endParaRPr lang="en-US" sz="1600">
                        <a:effectLst/>
                        <a:latin typeface="Arial"/>
                        <a:ea typeface="Times New Roman"/>
                      </a:endParaRPr>
                    </a:p>
                  </a:txBody>
                  <a:tcPr marL="68580" marR="68580" marT="0" marB="0" anchor="ctr"/>
                </a:tc>
              </a:tr>
              <a:tr h="450273">
                <a:tc>
                  <a:txBody>
                    <a:bodyPr/>
                    <a:lstStyle/>
                    <a:p>
                      <a:pPr marL="0" marR="0" algn="l">
                        <a:spcBef>
                          <a:spcPts val="0"/>
                        </a:spcBef>
                        <a:spcAft>
                          <a:spcPts val="0"/>
                        </a:spcAft>
                      </a:pPr>
                      <a:r>
                        <a:rPr lang="en-US" sz="1600">
                          <a:effectLst/>
                        </a:rPr>
                        <a:t>     Central Government</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136,000</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5.14</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4.75</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a:effectLst/>
                        </a:rPr>
                        <a:t>2.30</a:t>
                      </a:r>
                      <a:endParaRPr lang="en-US" sz="1600">
                        <a:effectLst/>
                        <a:latin typeface="Arial"/>
                        <a:ea typeface="Times New Roman"/>
                      </a:endParaRPr>
                    </a:p>
                  </a:txBody>
                  <a:tcPr marL="68580" marR="68580" marT="0" marB="0" anchor="ctr"/>
                </a:tc>
              </a:tr>
              <a:tr h="450273">
                <a:tc>
                  <a:txBody>
                    <a:bodyPr/>
                    <a:lstStyle/>
                    <a:p>
                      <a:pPr marL="0" marR="0" algn="l">
                        <a:spcBef>
                          <a:spcPts val="0"/>
                        </a:spcBef>
                        <a:spcAft>
                          <a:spcPts val="0"/>
                        </a:spcAft>
                      </a:pPr>
                      <a:r>
                        <a:rPr lang="en-US" sz="1600">
                          <a:effectLst/>
                        </a:rPr>
                        <a:t>TOTAL </a:t>
                      </a:r>
                      <a:endParaRPr lang="en-US" sz="160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b="1" dirty="0">
                          <a:effectLst/>
                        </a:rPr>
                        <a:t>2,542,000</a:t>
                      </a:r>
                      <a:endParaRPr lang="en-US" sz="1600" b="1" dirty="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b="1" dirty="0">
                          <a:effectLst/>
                        </a:rPr>
                        <a:t>44.03</a:t>
                      </a:r>
                      <a:endParaRPr lang="en-US" sz="1600" b="1" dirty="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b="1" dirty="0">
                          <a:effectLst/>
                        </a:rPr>
                        <a:t>40.75</a:t>
                      </a:r>
                      <a:endParaRPr lang="en-US" sz="1600" b="1" dirty="0">
                        <a:effectLst/>
                        <a:latin typeface="Arial"/>
                        <a:ea typeface="Times New Roman"/>
                      </a:endParaRPr>
                    </a:p>
                  </a:txBody>
                  <a:tcPr marL="68580" marR="68580" marT="0" marB="0" anchor="ctr"/>
                </a:tc>
                <a:tc>
                  <a:txBody>
                    <a:bodyPr/>
                    <a:lstStyle/>
                    <a:p>
                      <a:pPr marL="0" marR="0" algn="r">
                        <a:spcBef>
                          <a:spcPts val="0"/>
                        </a:spcBef>
                        <a:spcAft>
                          <a:spcPts val="0"/>
                        </a:spcAft>
                      </a:pPr>
                      <a:r>
                        <a:rPr lang="en-US" sz="1600" b="1" dirty="0">
                          <a:effectLst/>
                        </a:rPr>
                        <a:t>18.85</a:t>
                      </a:r>
                      <a:endParaRPr lang="en-US" sz="1600" b="1" dirty="0">
                        <a:effectLst/>
                        <a:latin typeface="Arial"/>
                        <a:ea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207073588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752600"/>
            <a:ext cx="9144000" cy="2438400"/>
          </a:xfrm>
        </p:spPr>
        <p:txBody>
          <a:bodyPr/>
          <a:lstStyle/>
          <a:p>
            <a:pPr algn="ctr"/>
            <a:r>
              <a:rPr lang="en-US" sz="5400" dirty="0" smtClean="0">
                <a:solidFill>
                  <a:srgbClr val="C00000"/>
                </a:solidFill>
                <a:latin typeface="Arial" charset="0"/>
              </a:rPr>
              <a:t>World Bank Global Experience in Energy Efficiency</a:t>
            </a:r>
            <a:endParaRPr lang="en-US" sz="5400" dirty="0">
              <a:solidFill>
                <a:srgbClr val="C00000"/>
              </a:solidFill>
              <a:latin typeface="Arial" charset="0"/>
            </a:endParaRPr>
          </a:p>
        </p:txBody>
      </p:sp>
      <p:sp>
        <p:nvSpPr>
          <p:cNvPr id="13316" name="Slide Number Placeholder 3"/>
          <p:cNvSpPr>
            <a:spLocks noGrp="1"/>
          </p:cNvSpPr>
          <p:nvPr>
            <p:ph type="sldNum" sz="quarter" idx="12"/>
          </p:nvPr>
        </p:nvSpPr>
        <p:spPr/>
        <p:txBody>
          <a:bodyPr/>
          <a:lstStyle>
            <a:lvl1pPr eaLnBrk="0" hangingPunct="0">
              <a:defRPr sz="1200">
                <a:solidFill>
                  <a:srgbClr val="003366"/>
                </a:solidFill>
                <a:latin typeface="Arial" charset="0"/>
                <a:ea typeface="ＭＳ Ｐゴシック" charset="0"/>
                <a:cs typeface="Arial" charset="0"/>
              </a:defRPr>
            </a:lvl1pPr>
            <a:lvl2pPr marL="742950" indent="-285750" eaLnBrk="0" hangingPunct="0">
              <a:defRPr sz="1200">
                <a:solidFill>
                  <a:srgbClr val="003366"/>
                </a:solidFill>
                <a:latin typeface="Arial" charset="0"/>
                <a:ea typeface="Arial" charset="0"/>
                <a:cs typeface="Arial" charset="0"/>
              </a:defRPr>
            </a:lvl2pPr>
            <a:lvl3pPr marL="1143000" indent="-228600" eaLnBrk="0" hangingPunct="0">
              <a:defRPr sz="1200">
                <a:solidFill>
                  <a:srgbClr val="003366"/>
                </a:solidFill>
                <a:latin typeface="Arial" charset="0"/>
                <a:ea typeface="Arial" charset="0"/>
                <a:cs typeface="Arial" charset="0"/>
              </a:defRPr>
            </a:lvl3pPr>
            <a:lvl4pPr marL="1600200" indent="-228600" eaLnBrk="0" hangingPunct="0">
              <a:defRPr sz="1200">
                <a:solidFill>
                  <a:srgbClr val="003366"/>
                </a:solidFill>
                <a:latin typeface="Arial" charset="0"/>
                <a:ea typeface="Arial" charset="0"/>
                <a:cs typeface="Arial" charset="0"/>
              </a:defRPr>
            </a:lvl4pPr>
            <a:lvl5pPr marL="2057400" indent="-228600" eaLnBrk="0" hangingPunct="0">
              <a:defRPr sz="1200">
                <a:solidFill>
                  <a:srgbClr val="003366"/>
                </a:solidFill>
                <a:latin typeface="Arial" charset="0"/>
                <a:ea typeface="Arial" charset="0"/>
                <a:cs typeface="Arial" charset="0"/>
              </a:defRPr>
            </a:lvl5pPr>
            <a:lvl6pPr marL="2514600" indent="-228600" eaLnBrk="0" fontAlgn="base" hangingPunct="0">
              <a:spcBef>
                <a:spcPct val="0"/>
              </a:spcBef>
              <a:spcAft>
                <a:spcPct val="0"/>
              </a:spcAft>
              <a:defRPr sz="1200">
                <a:solidFill>
                  <a:srgbClr val="003366"/>
                </a:solidFill>
                <a:latin typeface="Arial" charset="0"/>
                <a:ea typeface="Arial" charset="0"/>
                <a:cs typeface="Arial" charset="0"/>
              </a:defRPr>
            </a:lvl6pPr>
            <a:lvl7pPr marL="2971800" indent="-228600" eaLnBrk="0" fontAlgn="base" hangingPunct="0">
              <a:spcBef>
                <a:spcPct val="0"/>
              </a:spcBef>
              <a:spcAft>
                <a:spcPct val="0"/>
              </a:spcAft>
              <a:defRPr sz="1200">
                <a:solidFill>
                  <a:srgbClr val="003366"/>
                </a:solidFill>
                <a:latin typeface="Arial" charset="0"/>
                <a:ea typeface="Arial" charset="0"/>
                <a:cs typeface="Arial" charset="0"/>
              </a:defRPr>
            </a:lvl7pPr>
            <a:lvl8pPr marL="3429000" indent="-228600" eaLnBrk="0" fontAlgn="base" hangingPunct="0">
              <a:spcBef>
                <a:spcPct val="0"/>
              </a:spcBef>
              <a:spcAft>
                <a:spcPct val="0"/>
              </a:spcAft>
              <a:defRPr sz="1200">
                <a:solidFill>
                  <a:srgbClr val="003366"/>
                </a:solidFill>
                <a:latin typeface="Arial" charset="0"/>
                <a:ea typeface="Arial" charset="0"/>
                <a:cs typeface="Arial" charset="0"/>
              </a:defRPr>
            </a:lvl8pPr>
            <a:lvl9pPr marL="3886200" indent="-228600" eaLnBrk="0" fontAlgn="base" hangingPunct="0">
              <a:spcBef>
                <a:spcPct val="0"/>
              </a:spcBef>
              <a:spcAft>
                <a:spcPct val="0"/>
              </a:spcAft>
              <a:defRPr sz="1200">
                <a:solidFill>
                  <a:srgbClr val="003366"/>
                </a:solidFill>
                <a:latin typeface="Arial" charset="0"/>
                <a:ea typeface="Arial" charset="0"/>
                <a:cs typeface="Arial" charset="0"/>
              </a:defRPr>
            </a:lvl9pPr>
          </a:lstStyle>
          <a:p>
            <a:pPr eaLnBrk="1" hangingPunct="1"/>
            <a:fld id="{965DF364-BA79-0149-B9B6-C62D01ED8CD3}" type="slidenum">
              <a:rPr lang="en-US">
                <a:solidFill>
                  <a:schemeClr val="bg2"/>
                </a:solidFill>
              </a:rPr>
              <a:pPr eaLnBrk="1" hangingPunct="1"/>
              <a:t>9</a:t>
            </a:fld>
            <a:endParaRPr lang="en-US">
              <a:solidFill>
                <a:schemeClr val="bg2"/>
              </a:solidFill>
            </a:endParaRPr>
          </a:p>
        </p:txBody>
      </p:sp>
    </p:spTree>
    <p:extLst>
      <p:ext uri="{BB962C8B-B14F-4D97-AF65-F5344CB8AC3E}">
        <p14:creationId xmlns:p14="http://schemas.microsoft.com/office/powerpoint/2010/main" xmlns="" val="363629708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B Russia Corporate">
  <a:themeElements>
    <a:clrScheme name="WB Russia Corpo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B Russia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3366"/>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3366"/>
            </a:solidFill>
            <a:effectLst/>
            <a:latin typeface="Arial" charset="0"/>
          </a:defRPr>
        </a:defPPr>
      </a:lstStyle>
    </a:lnDef>
  </a:objectDefaults>
  <a:extraClrSchemeLst>
    <a:extraClrScheme>
      <a:clrScheme name="WB Russia Corpo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B Russia Corpo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B Russia Corpo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B Russia Corpo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B Russia Corpo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B Russia Corpo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B Russia Corpo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B Russia Corpo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B Russia Corpo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B Russia Corpo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B Russia Corpo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B Russia Corpo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11249</TotalTime>
  <Words>2556</Words>
  <Application>Microsoft Office PowerPoint</Application>
  <PresentationFormat>On-screen Show (4:3)</PresentationFormat>
  <Paragraphs>472</Paragraphs>
  <Slides>22</Slides>
  <Notes>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WB Russia Corporate</vt:lpstr>
      <vt:lpstr>Energy Efficiency in Kosovo</vt:lpstr>
      <vt:lpstr>Background</vt:lpstr>
      <vt:lpstr>Importance of EE to Kosovo</vt:lpstr>
      <vt:lpstr>Potential for EE in Kosovo</vt:lpstr>
      <vt:lpstr>Potential for EE in Kosovo</vt:lpstr>
      <vt:lpstr>Potential for EE in Kosovo</vt:lpstr>
      <vt:lpstr>Key Findings of WBI Study – Building Sector</vt:lpstr>
      <vt:lpstr>Key Findings of WBI Study – Public Buildings</vt:lpstr>
      <vt:lpstr>World Bank Global Experience in Energy Efficiency</vt:lpstr>
      <vt:lpstr>Slide 10</vt:lpstr>
      <vt:lpstr>Typical EE Financing and Delivery Models</vt:lpstr>
      <vt:lpstr>Choosing the Right Instrument</vt:lpstr>
      <vt:lpstr>Lessons Learned and Remaining Challenges</vt:lpstr>
      <vt:lpstr>World Bank Experience with EE in Western Balkans</vt:lpstr>
      <vt:lpstr>World Bank Experience with EE in Western Balkans</vt:lpstr>
      <vt:lpstr>Identifying the Gaps</vt:lpstr>
      <vt:lpstr>Key Policies and Actions Taken by Kosovo</vt:lpstr>
      <vt:lpstr>What are Donors Doing?</vt:lpstr>
      <vt:lpstr>Framework for Successful Energy Efficiency Programs</vt:lpstr>
      <vt:lpstr>What are the Remaining Gaps?</vt:lpstr>
      <vt:lpstr> Addressing the Gaps</vt:lpstr>
      <vt:lpstr>Thank you</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ЗАКУПКА КОНСУЛЬТАЦИОННЫХ УСЛУГ</dc:title>
  <dc:creator>wb247767</dc:creator>
  <cp:lastModifiedBy>Arbenita</cp:lastModifiedBy>
  <cp:revision>711</cp:revision>
  <cp:lastPrinted>2013-05-07T13:00:10Z</cp:lastPrinted>
  <dcterms:created xsi:type="dcterms:W3CDTF">2007-10-04T10:55:48Z</dcterms:created>
  <dcterms:modified xsi:type="dcterms:W3CDTF">2013-05-13T17:05:09Z</dcterms:modified>
</cp:coreProperties>
</file>