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81" d="100"/>
          <a:sy n="81" d="100"/>
        </p:scale>
        <p:origin x="-21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8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F848-25AC-47C1-9A72-94A2B9A658A3}" type="datetimeFigureOut">
              <a:rPr lang="en-US" smtClean="0"/>
              <a:pPr/>
              <a:t>13-May-13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2DEF-5881-437F-8D6E-09E133E34A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4812632"/>
            <a:ext cx="11341211" cy="11670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Dr. techn. Bedri Dragusha</a:t>
            </a:r>
          </a:p>
          <a:p>
            <a:r>
              <a:rPr lang="en-US" sz="4000" dirty="0" smtClean="0"/>
              <a:t>CEO of KEEA</a:t>
            </a:r>
          </a:p>
          <a:p>
            <a:endParaRPr lang="en-US" sz="40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2646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/>
              <a:t>The Role of Energy Efficiency in Sustainable Development </a:t>
            </a:r>
            <a:endParaRPr lang="sq-AL" sz="3600" b="1" dirty="0"/>
          </a:p>
        </p:txBody>
      </p:sp>
    </p:spTree>
    <p:extLst>
      <p:ext uri="{BB962C8B-B14F-4D97-AF65-F5344CB8AC3E}">
        <p14:creationId xmlns:p14="http://schemas.microsoft.com/office/powerpoint/2010/main" val="21854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818" y="2679590"/>
            <a:ext cx="10425063" cy="331596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/>
              <a:t>•	</a:t>
            </a:r>
            <a:r>
              <a:rPr lang="en-US" dirty="0" smtClean="0">
                <a:cs typeface="Arial" pitchFamily="34" charset="0"/>
              </a:rPr>
              <a:t>Legal Framework, Secondary Legislation and Strategies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•	</a:t>
            </a:r>
            <a:r>
              <a:rPr lang="en-US" dirty="0" smtClean="0">
                <a:cs typeface="Arial" pitchFamily="34" charset="0"/>
              </a:rPr>
              <a:t>Cooperation </a:t>
            </a:r>
            <a:r>
              <a:rPr lang="en-US" dirty="0">
                <a:cs typeface="Arial" pitchFamily="34" charset="0"/>
              </a:rPr>
              <a:t>with Energy Community Secretariat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•	</a:t>
            </a:r>
            <a:r>
              <a:rPr lang="en-US" dirty="0" smtClean="0">
                <a:cs typeface="Arial" pitchFamily="34" charset="0"/>
              </a:rPr>
              <a:t>Next Steps</a:t>
            </a:r>
          </a:p>
          <a:p>
            <a:pPr algn="l"/>
            <a:endParaRPr lang="en-US" dirty="0" smtClean="0">
              <a:cs typeface="Arial" pitchFamily="34" charset="0"/>
            </a:endParaRPr>
          </a:p>
          <a:p>
            <a:pPr algn="l"/>
            <a:r>
              <a:rPr lang="en-US" dirty="0"/>
              <a:t>• </a:t>
            </a:r>
            <a:r>
              <a:rPr lang="en-US" dirty="0" smtClean="0"/>
              <a:t>	Support of Study </a:t>
            </a:r>
            <a:r>
              <a:rPr lang="en-US" dirty="0"/>
              <a:t>and Projects for Implementation</a:t>
            </a:r>
          </a:p>
          <a:p>
            <a:pPr algn="l"/>
            <a:endParaRPr lang="sq-A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67691" y="1504122"/>
            <a:ext cx="10498914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/>
              <a:t>Regulatory </a:t>
            </a:r>
            <a:r>
              <a:rPr lang="en-US" b="1" dirty="0"/>
              <a:t>Framework and National Energy Efficiency Action Plan (NEEAP)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54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057400"/>
            <a:ext cx="11341211" cy="4240032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Law </a:t>
            </a:r>
            <a:r>
              <a:rPr lang="en-US" dirty="0"/>
              <a:t>on Energy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Law on Energy Efficiency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Construction  Law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Law on Public Procurement</a:t>
            </a:r>
          </a:p>
          <a:p>
            <a:pPr algn="l"/>
            <a:endParaRPr lang="en-US" dirty="0" smtClean="0"/>
          </a:p>
          <a:p>
            <a:r>
              <a:rPr lang="en-US" sz="3300" b="1" dirty="0" smtClean="0"/>
              <a:t>Secondary </a:t>
            </a:r>
            <a:r>
              <a:rPr lang="en-US" sz="3300" b="1" smtClean="0"/>
              <a:t>Legislation </a:t>
            </a:r>
            <a:endParaRPr lang="en-US" dirty="0"/>
          </a:p>
          <a:p>
            <a:pPr marL="342900" lvl="0" indent="-342900" algn="just" fontAlgn="base">
              <a:buFont typeface="Arial" pitchFamily="34" charset="0"/>
              <a:buChar char="•"/>
            </a:pPr>
            <a:r>
              <a:rPr lang="en-GB" dirty="0"/>
              <a:t>AI on Promotion of EE at End Use Consumers and Energy Services</a:t>
            </a:r>
            <a:endParaRPr lang="en-US" dirty="0"/>
          </a:p>
          <a:p>
            <a:pPr marL="342900" lvl="0" indent="-342900" algn="just" fontAlgn="base">
              <a:buFont typeface="Arial" pitchFamily="34" charset="0"/>
              <a:buChar char="•"/>
            </a:pPr>
            <a:r>
              <a:rPr lang="en-GB" dirty="0"/>
              <a:t>AI on Labelling of Appliances using the Electricity Energy  - updated</a:t>
            </a:r>
            <a:endParaRPr lang="en-US" dirty="0"/>
          </a:p>
          <a:p>
            <a:pPr marL="342900" lvl="0" indent="-342900" algn="just" fontAlgn="base">
              <a:buFont typeface="Arial" pitchFamily="34" charset="0"/>
              <a:buChar char="•"/>
            </a:pPr>
            <a:r>
              <a:rPr lang="en-GB" dirty="0"/>
              <a:t>AI on Energy Auditing of Buildings</a:t>
            </a:r>
            <a:endParaRPr lang="en-US" dirty="0"/>
          </a:p>
          <a:p>
            <a:pPr marL="342900" lvl="0" indent="-342900" algn="just" fontAlgn="base">
              <a:buFont typeface="Arial" pitchFamily="34" charset="0"/>
              <a:buChar char="•"/>
            </a:pPr>
            <a:r>
              <a:rPr lang="en-GB" dirty="0"/>
              <a:t>Regulation on Establishment of KEEA</a:t>
            </a:r>
            <a:endParaRPr lang="en-US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dirty="0"/>
              <a:t>Regulation on Establishment of Commission for Certification of Auditors and Energy Managers (CCAEM)</a:t>
            </a:r>
            <a:endParaRPr lang="en-US" u="sng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Legislation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783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265218"/>
            <a:ext cx="11341211" cy="4032214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dirty="0" smtClean="0"/>
              <a:t>Kosovo’s </a:t>
            </a:r>
            <a:r>
              <a:rPr lang="en-US" dirty="0"/>
              <a:t>Energy Strategy </a:t>
            </a:r>
            <a:r>
              <a:rPr lang="en-US" dirty="0" smtClean="0"/>
              <a:t>2009-2018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dirty="0" smtClean="0"/>
              <a:t>Long </a:t>
            </a:r>
            <a:r>
              <a:rPr lang="en-US" dirty="0"/>
              <a:t>Term National Energy Efficiency Action Plan 2010-2018 (NEAPP), Committed target of Energy Savings: 9 % of Gross Domestic Energy Consumption;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dirty="0"/>
              <a:t>First </a:t>
            </a:r>
            <a:r>
              <a:rPr lang="en-US" dirty="0" smtClean="0"/>
              <a:t>mid-term </a:t>
            </a:r>
            <a:r>
              <a:rPr lang="en-US" dirty="0"/>
              <a:t>NEAAP 2010-2012, Committed target of Energy Savings: 3 % of Gross Domestic Energy Consumption;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dirty="0"/>
              <a:t>Second </a:t>
            </a:r>
            <a:r>
              <a:rPr lang="en-US" dirty="0" smtClean="0"/>
              <a:t>mid-term </a:t>
            </a:r>
            <a:r>
              <a:rPr lang="en-US" dirty="0"/>
              <a:t>NEEAP 2013-2015, Committed target of Energy Savings: 3 % of Gross Domestic Energy Consumption; </a:t>
            </a:r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Strategic Documents</a:t>
            </a:r>
          </a:p>
        </p:txBody>
      </p:sp>
    </p:spTree>
    <p:extLst>
      <p:ext uri="{BB962C8B-B14F-4D97-AF65-F5344CB8AC3E}">
        <p14:creationId xmlns:p14="http://schemas.microsoft.com/office/powerpoint/2010/main" val="16783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223655"/>
            <a:ext cx="11341211" cy="407377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dirty="0" smtClean="0"/>
              <a:t>• </a:t>
            </a:r>
            <a:r>
              <a:rPr lang="en-US" dirty="0">
                <a:cs typeface="Arial" pitchFamily="34" charset="0"/>
              </a:rPr>
              <a:t>Active Participation on Energy Efficiency </a:t>
            </a:r>
            <a:r>
              <a:rPr lang="en-US" dirty="0" smtClean="0">
                <a:cs typeface="Arial" pitchFamily="34" charset="0"/>
              </a:rPr>
              <a:t>Coordination Group </a:t>
            </a:r>
            <a:r>
              <a:rPr lang="en-US" dirty="0">
                <a:cs typeface="Arial" pitchFamily="34" charset="0"/>
              </a:rPr>
              <a:t>and Ministerial </a:t>
            </a:r>
            <a:r>
              <a:rPr lang="en-US" dirty="0" smtClean="0">
                <a:cs typeface="Arial" pitchFamily="34" charset="0"/>
              </a:rPr>
              <a:t>Council</a:t>
            </a:r>
            <a:endParaRPr lang="en-US" dirty="0"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r>
              <a:rPr lang="en-US" dirty="0"/>
              <a:t>• Implementation of EC Ministerial Council’s Decision on Transposition of EE </a:t>
            </a:r>
            <a:r>
              <a:rPr lang="en-US" dirty="0" smtClean="0"/>
              <a:t>directives </a:t>
            </a:r>
          </a:p>
          <a:p>
            <a:pPr algn="l"/>
            <a:endParaRPr lang="en-US" dirty="0" smtClean="0"/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2006/32/EC  </a:t>
            </a:r>
            <a:r>
              <a:rPr lang="en-US" dirty="0">
                <a:latin typeface="Arial" pitchFamily="34" charset="0"/>
                <a:cs typeface="Arial" pitchFamily="34" charset="0"/>
              </a:rPr>
              <a:t>on Energy Consumption at End Users and Energy Services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2010/31/EC  Energy Performance Buildings Directive (EPBD)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2010/30/EC  on Labeling all Appliances that uses the Energy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en-US" dirty="0">
                <a:latin typeface="Arial" pitchFamily="34" charset="0"/>
                <a:cs typeface="Arial" pitchFamily="34" charset="0"/>
              </a:rPr>
              <a:t>2012/27/EU new Directive on EE (October 2012)</a:t>
            </a:r>
          </a:p>
          <a:p>
            <a:pPr algn="l"/>
            <a:endParaRPr lang="sq-A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719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Cooperation with ECS </a:t>
            </a:r>
          </a:p>
        </p:txBody>
      </p:sp>
    </p:spTree>
    <p:extLst>
      <p:ext uri="{BB962C8B-B14F-4D97-AF65-F5344CB8AC3E}">
        <p14:creationId xmlns:p14="http://schemas.microsoft.com/office/powerpoint/2010/main" val="167830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514600"/>
            <a:ext cx="11341211" cy="3782832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sz="2600" dirty="0"/>
              <a:t>•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sz="2600" dirty="0" smtClean="0">
                <a:cs typeface="Arial" pitchFamily="34" charset="0"/>
              </a:rPr>
              <a:t>Completion </a:t>
            </a:r>
            <a:r>
              <a:rPr lang="en-US" sz="2600" dirty="0">
                <a:cs typeface="Arial" pitchFamily="34" charset="0"/>
              </a:rPr>
              <a:t>of the legal basis, </a:t>
            </a:r>
            <a:r>
              <a:rPr lang="en-US" sz="2600" dirty="0" smtClean="0">
                <a:cs typeface="Arial" pitchFamily="34" charset="0"/>
              </a:rPr>
              <a:t>(Establishment </a:t>
            </a:r>
            <a:r>
              <a:rPr lang="en-US" sz="2600" dirty="0">
                <a:cs typeface="Arial" pitchFamily="34" charset="0"/>
              </a:rPr>
              <a:t>of </a:t>
            </a:r>
            <a:r>
              <a:rPr lang="en-US" sz="2600" dirty="0" smtClean="0">
                <a:cs typeface="Arial" pitchFamily="34" charset="0"/>
              </a:rPr>
              <a:t>EE-Fund)</a:t>
            </a:r>
            <a:endParaRPr lang="en-US" sz="2600" dirty="0">
              <a:cs typeface="Arial" pitchFamily="34" charset="0"/>
            </a:endParaRPr>
          </a:p>
          <a:p>
            <a:pPr algn="l"/>
            <a:r>
              <a:rPr lang="en-US" sz="2600" dirty="0" smtClean="0"/>
              <a:t>•	Institutional </a:t>
            </a:r>
            <a:r>
              <a:rPr lang="en-US" sz="2600" dirty="0"/>
              <a:t>Capacity Building of Public and Private Sector ( Central and Municipal </a:t>
            </a:r>
            <a:r>
              <a:rPr lang="en-US" sz="2600" dirty="0" smtClean="0"/>
              <a:t>	Level) for Implementation </a:t>
            </a:r>
            <a:r>
              <a:rPr lang="en-US" sz="2600" dirty="0"/>
              <a:t>of </a:t>
            </a:r>
            <a:r>
              <a:rPr lang="en-US" sz="2600" dirty="0" smtClean="0"/>
              <a:t>NEEAP’s,</a:t>
            </a:r>
            <a:endParaRPr lang="en-US" sz="2600" dirty="0"/>
          </a:p>
          <a:p>
            <a:pPr algn="l"/>
            <a:r>
              <a:rPr lang="en-US" sz="2600" dirty="0" smtClean="0"/>
              <a:t>•	</a:t>
            </a:r>
            <a:r>
              <a:rPr lang="en-US" sz="2600" dirty="0" smtClean="0">
                <a:cs typeface="Arial" pitchFamily="34" charset="0"/>
              </a:rPr>
              <a:t>Expending </a:t>
            </a:r>
            <a:r>
              <a:rPr lang="en-US" sz="2600" dirty="0">
                <a:cs typeface="Arial" pitchFamily="34" charset="0"/>
              </a:rPr>
              <a:t>the Opportunities Schemes for Financing the </a:t>
            </a:r>
            <a:r>
              <a:rPr lang="sq-AL" sz="2600" dirty="0">
                <a:cs typeface="Arial" pitchFamily="34" charset="0"/>
              </a:rPr>
              <a:t>EE</a:t>
            </a:r>
            <a:r>
              <a:rPr lang="en-US" sz="2600" dirty="0">
                <a:cs typeface="Arial" pitchFamily="34" charset="0"/>
              </a:rPr>
              <a:t> </a:t>
            </a:r>
            <a:r>
              <a:rPr lang="en-US" sz="2600" dirty="0" smtClean="0">
                <a:cs typeface="Arial" pitchFamily="34" charset="0"/>
              </a:rPr>
              <a:t>measures,</a:t>
            </a:r>
            <a:endParaRPr lang="en-US" sz="2600" dirty="0">
              <a:cs typeface="Arial" pitchFamily="34" charset="0"/>
            </a:endParaRPr>
          </a:p>
          <a:p>
            <a:pPr algn="l"/>
            <a:r>
              <a:rPr lang="en-US" sz="2600" dirty="0" smtClean="0"/>
              <a:t>•	Improving </a:t>
            </a:r>
            <a:r>
              <a:rPr lang="en-US" sz="2600" dirty="0"/>
              <a:t>Statistical Energy data’s and Establish Appropriate System for </a:t>
            </a:r>
            <a:r>
              <a:rPr lang="en-US" sz="2600" dirty="0" smtClean="0"/>
              <a:t>	Monitoring, Evaluation and Verification </a:t>
            </a:r>
            <a:r>
              <a:rPr lang="en-US" sz="2600" dirty="0"/>
              <a:t>of EE measures </a:t>
            </a:r>
            <a:r>
              <a:rPr lang="en-US" sz="2600" dirty="0" smtClean="0"/>
              <a:t>applied,</a:t>
            </a:r>
            <a:endParaRPr lang="en-US" sz="2600" dirty="0"/>
          </a:p>
          <a:p>
            <a:pPr algn="l"/>
            <a:r>
              <a:rPr lang="en-US" sz="2600" dirty="0" smtClean="0"/>
              <a:t>• 	</a:t>
            </a:r>
            <a:r>
              <a:rPr lang="en-US" sz="2600" dirty="0" smtClean="0">
                <a:cs typeface="Arial" charset="0"/>
              </a:rPr>
              <a:t>Establishment </a:t>
            </a:r>
            <a:r>
              <a:rPr lang="en-US" sz="2600" dirty="0">
                <a:cs typeface="Arial" charset="0"/>
              </a:rPr>
              <a:t>of Municipal Energy </a:t>
            </a:r>
            <a:r>
              <a:rPr lang="en-US" sz="2600" dirty="0" smtClean="0">
                <a:cs typeface="Arial" charset="0"/>
              </a:rPr>
              <a:t>Offices, </a:t>
            </a:r>
            <a:r>
              <a:rPr lang="sq-AL" sz="2600" dirty="0" smtClean="0">
                <a:cs typeface="Arial" charset="0"/>
              </a:rPr>
              <a:t> </a:t>
            </a:r>
            <a:endParaRPr lang="en-US" sz="2600" dirty="0">
              <a:cs typeface="Arial" charset="0"/>
            </a:endParaRPr>
          </a:p>
          <a:p>
            <a:pPr algn="l"/>
            <a:r>
              <a:rPr lang="en-US" sz="2600" dirty="0" smtClean="0"/>
              <a:t>•	</a:t>
            </a:r>
            <a:r>
              <a:rPr lang="en-US" sz="2600" dirty="0" smtClean="0">
                <a:cs typeface="Arial" charset="0"/>
              </a:rPr>
              <a:t>Drafting </a:t>
            </a:r>
            <a:r>
              <a:rPr lang="en-US" sz="2600" dirty="0">
                <a:cs typeface="Arial" charset="0"/>
              </a:rPr>
              <a:t>the Municipal EE Implementation Measures Planes, </a:t>
            </a:r>
          </a:p>
          <a:p>
            <a:pPr algn="l"/>
            <a:r>
              <a:rPr lang="en-US" sz="2600" dirty="0" smtClean="0"/>
              <a:t>•	</a:t>
            </a:r>
            <a:r>
              <a:rPr lang="en-US" sz="2600" dirty="0" smtClean="0">
                <a:cs typeface="Arial" pitchFamily="34" charset="0"/>
              </a:rPr>
              <a:t>Continue </a:t>
            </a:r>
            <a:r>
              <a:rPr lang="en-US" sz="2600" dirty="0">
                <a:cs typeface="Arial" pitchFamily="34" charset="0"/>
              </a:rPr>
              <a:t>with Public Information Campaigns on Energy efficiency</a:t>
            </a:r>
            <a:endParaRPr lang="sq-AL" sz="2600" dirty="0">
              <a:cs typeface="Arial" pitchFamily="34" charset="0"/>
            </a:endParaRPr>
          </a:p>
          <a:p>
            <a:pPr algn="l"/>
            <a:endParaRPr lang="en-US" sz="2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504122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Next steps!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783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670" y="2078545"/>
            <a:ext cx="11341211" cy="433264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000" dirty="0" smtClean="0"/>
              <a:t>•	</a:t>
            </a:r>
            <a:r>
              <a:rPr lang="en-US" sz="2000" dirty="0" smtClean="0">
                <a:cs typeface="Arial" pitchFamily="34" charset="0"/>
              </a:rPr>
              <a:t>Study </a:t>
            </a:r>
            <a:r>
              <a:rPr lang="en-US" sz="2000" dirty="0">
                <a:cs typeface="Arial" pitchFamily="34" charset="0"/>
              </a:rPr>
              <a:t>Project on Energy Efficiency Potentials of Transport Sector in</a:t>
            </a:r>
          </a:p>
          <a:p>
            <a:pPr algn="just">
              <a:defRPr/>
            </a:pPr>
            <a:r>
              <a:rPr lang="en-US" sz="2000" dirty="0" smtClean="0">
                <a:cs typeface="Arial" pitchFamily="34" charset="0"/>
              </a:rPr>
              <a:t>	Kosovo </a:t>
            </a:r>
            <a:r>
              <a:rPr lang="en-US" sz="2000" dirty="0"/>
              <a:t>(</a:t>
            </a:r>
            <a:r>
              <a:rPr lang="en-US" sz="2000" dirty="0" smtClean="0"/>
              <a:t>0,6€  Mil.),</a:t>
            </a:r>
            <a:endParaRPr lang="en-US" sz="2000" dirty="0"/>
          </a:p>
          <a:p>
            <a:pPr algn="l"/>
            <a:r>
              <a:rPr lang="en-US" sz="2000" dirty="0" smtClean="0"/>
              <a:t>•	Study </a:t>
            </a:r>
            <a:r>
              <a:rPr lang="en-US" sz="2000" dirty="0"/>
              <a:t>Project on Energy Efficiency Potentials of Industry Sector in</a:t>
            </a:r>
          </a:p>
          <a:p>
            <a:pPr algn="l"/>
            <a:r>
              <a:rPr lang="en-US" sz="2000" dirty="0" smtClean="0"/>
              <a:t>	Kosovo (0,8€   Mil.),</a:t>
            </a:r>
          </a:p>
          <a:p>
            <a:pPr algn="l"/>
            <a:r>
              <a:rPr lang="en-US" sz="2000" dirty="0" smtClean="0"/>
              <a:t>•	Energy </a:t>
            </a:r>
            <a:r>
              <a:rPr lang="en-US" sz="2000" dirty="0"/>
              <a:t>Efficiency Measures in Prosecutors and Court </a:t>
            </a:r>
            <a:r>
              <a:rPr lang="en-US" sz="2000" dirty="0" smtClean="0"/>
              <a:t>buildings (5 €  Mil.)</a:t>
            </a:r>
            <a:endParaRPr lang="sq-AL" sz="2000" dirty="0" smtClean="0">
              <a:cs typeface="Arial" pitchFamily="34" charset="0"/>
            </a:endParaRPr>
          </a:p>
          <a:p>
            <a:pPr algn="l"/>
            <a:r>
              <a:rPr lang="en-US" sz="2000" dirty="0" smtClean="0"/>
              <a:t>•	Energy </a:t>
            </a:r>
            <a:r>
              <a:rPr lang="en-US" sz="2000" dirty="0"/>
              <a:t>Efficiency Measures in Public Education Institutions</a:t>
            </a:r>
          </a:p>
          <a:p>
            <a:pPr algn="l"/>
            <a:r>
              <a:rPr lang="en-US" sz="2000" dirty="0" smtClean="0"/>
              <a:t>	(</a:t>
            </a:r>
            <a:r>
              <a:rPr lang="en-US" sz="2000" dirty="0"/>
              <a:t>University and Schools</a:t>
            </a:r>
            <a:r>
              <a:rPr lang="en-US" sz="2000" dirty="0" smtClean="0"/>
              <a:t>)  (10€ Mil.),</a:t>
            </a:r>
          </a:p>
          <a:p>
            <a:pPr algn="l"/>
            <a:r>
              <a:rPr lang="en-US" sz="2000" dirty="0" smtClean="0"/>
              <a:t>•	Energy </a:t>
            </a:r>
            <a:r>
              <a:rPr lang="en-US" sz="2000" dirty="0"/>
              <a:t>Efficiency Measures in Regional Hospitals and Family Health</a:t>
            </a:r>
          </a:p>
          <a:p>
            <a:pPr algn="l"/>
            <a:r>
              <a:rPr lang="en-US" sz="2000" dirty="0" smtClean="0"/>
              <a:t>	Centers </a:t>
            </a:r>
            <a:r>
              <a:rPr lang="en-US" sz="2000" dirty="0"/>
              <a:t>(10€ Mil</a:t>
            </a:r>
            <a:r>
              <a:rPr lang="en-US" sz="2000" dirty="0" smtClean="0"/>
              <a:t>.),</a:t>
            </a:r>
          </a:p>
          <a:p>
            <a:pPr algn="l"/>
            <a:r>
              <a:rPr lang="en-US" sz="2000" dirty="0"/>
              <a:t>• </a:t>
            </a:r>
            <a:r>
              <a:rPr lang="en-US" sz="2000" dirty="0" smtClean="0"/>
              <a:t>	</a:t>
            </a:r>
            <a:r>
              <a:rPr lang="en-US" sz="2000" dirty="0"/>
              <a:t>Energy Efficiency Measures in Public Sector (Street Lighting at 14 Municipalities) (5.2€ Mil</a:t>
            </a:r>
            <a:r>
              <a:rPr lang="en-US" sz="2000" dirty="0" smtClean="0"/>
              <a:t>.),</a:t>
            </a:r>
            <a:endParaRPr lang="en-US" sz="2000" dirty="0"/>
          </a:p>
          <a:p>
            <a:pPr algn="l"/>
            <a:r>
              <a:rPr lang="en-US" sz="2000" dirty="0" smtClean="0"/>
              <a:t>•</a:t>
            </a:r>
            <a:r>
              <a:rPr lang="en-US" sz="2000" dirty="0"/>
              <a:t>	Pilot Project: “Near Zero Energy House” (1.5€ Mil</a:t>
            </a:r>
            <a:r>
              <a:rPr lang="en-US" sz="2000" dirty="0" smtClean="0"/>
              <a:t>.)</a:t>
            </a:r>
            <a:endParaRPr lang="en-US" sz="2000" dirty="0"/>
          </a:p>
          <a:p>
            <a:pPr algn="l"/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5394" y="1213177"/>
            <a:ext cx="11341211" cy="8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Support of Study and Projects for Implementation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783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3"/>
            <a:ext cx="12192000" cy="685585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25394" y="2691244"/>
            <a:ext cx="11341211" cy="2036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Thank you for your attention!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783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243</Words>
  <Application>Microsoft Office PowerPoint</Application>
  <PresentationFormat>Custom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trimi</dc:creator>
  <cp:lastModifiedBy>bedri</cp:lastModifiedBy>
  <cp:revision>42</cp:revision>
  <cp:lastPrinted>2013-05-13T07:00:15Z</cp:lastPrinted>
  <dcterms:created xsi:type="dcterms:W3CDTF">2013-05-08T12:09:57Z</dcterms:created>
  <dcterms:modified xsi:type="dcterms:W3CDTF">2013-05-13T19:51:39Z</dcterms:modified>
</cp:coreProperties>
</file>